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6" r:id="rId2"/>
    <p:sldId id="27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5" r:id="rId15"/>
    <p:sldId id="279" r:id="rId16"/>
    <p:sldId id="292" r:id="rId17"/>
    <p:sldId id="303" r:id="rId18"/>
    <p:sldId id="304" r:id="rId19"/>
    <p:sldId id="296" r:id="rId20"/>
    <p:sldId id="297" r:id="rId21"/>
    <p:sldId id="302" r:id="rId22"/>
    <p:sldId id="301" r:id="rId23"/>
    <p:sldId id="300" r:id="rId24"/>
    <p:sldId id="299" r:id="rId25"/>
    <p:sldId id="298" r:id="rId26"/>
    <p:sldId id="305" r:id="rId27"/>
    <p:sldId id="30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현정" initials="정현" lastIdx="1" clrIdx="0">
    <p:extLst>
      <p:ext uri="{19B8F6BF-5375-455C-9EA6-DF929625EA0E}">
        <p15:presenceInfo xmlns:p15="http://schemas.microsoft.com/office/powerpoint/2012/main" userId="ae0db9ad8669e1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1E1723"/>
    <a:srgbClr val="D2C8C9"/>
    <a:srgbClr val="3B3838"/>
    <a:srgbClr val="5E7F9D"/>
    <a:srgbClr val="67B8CE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0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BB5C2-D83B-4912-817F-4CDACE6DC179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0CA9D-3676-4CAD-BDA8-33DE4FE16B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72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8B039-1D5D-43A5-ADC5-9424D6B8D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7DA8AB-ABB0-41B3-B498-3CB5C65EF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079CD-AC61-4FE4-B3A1-50AE4999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5A3B4-6E11-425C-8149-938CFD90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885E6-3D93-456D-A7BB-4BAA3717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34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439AD-A9CC-481B-A0B3-6D00E966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55A993-0E11-4B3E-8C99-04C4AAFEF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3256F-9160-48FB-A5F9-DA5A62E6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685E6-A6C9-45EC-B499-AE4F1DEA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82251-4F6C-4E80-AD31-1376AC33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88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B285A-37DA-4863-99E6-AE8F4FF8F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7F65C-EF54-4690-8B5E-EE9E51169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B7646-D43A-4460-A52C-16A121E2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EA6248-F86F-4293-95ED-BDBC6AC6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C04E5-0104-4C32-A4DB-5BEF89D2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82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4E3BF-FAF3-4E36-9E25-CC3E4814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9AC5-5E41-4916-9104-D896743CC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4C0859-CD56-4007-905E-32667030F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EA6E4B-FE42-45C8-B8BD-32815651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26A58-ED00-450C-8C40-1610F397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0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9E6E6-D246-42EC-9FA6-1BE2FC28E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410CFD-9036-4ECF-95BA-9A07D84C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A9FF0-97E8-4678-A5E8-C7D02172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CB118-5AB1-4A4A-8088-792B34EE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2FCAD-E42D-4FAC-BC5A-32C17EEB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55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A1AEC-7C46-452A-A745-F2370485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829DA-9B5D-4A29-90ED-396AC6F12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6BD6D-B2B6-402D-BDB5-E9DA6E1B2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74EC7B-9B93-48E5-B924-76600CB2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4BBA6-A286-4C3A-A229-2081CC7C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BCB97-F51B-44A6-8CD5-9F045A1B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5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1FE34-9B55-47B3-B3A6-65AD05908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C014D-93DE-4351-B4C6-8C04920DD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7E618C-7D59-4BC9-BA92-CA7BEB43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DB136C-BA1A-4A3F-A27A-3D55E0DC5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4566FA-51FC-4F24-912D-CDB6588F1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6A3E0B-A75E-4E2A-8B6C-717707D6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5ADB18-7FD2-468C-AA93-CA164624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E8AB31-9833-4582-9DE8-4ADA62C1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39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3EEE0-E1E2-4993-9E1D-4A50F19F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6AB49C-46F7-4417-8287-15DCD7004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4821DB-6E88-41B0-88E0-4B461FB3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9408E-56F2-480B-A86F-5B4E6B76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06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1F3967-3979-46F4-A658-C4D2E405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318AC4-BD76-4666-9DE1-426628ED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F40987-3A9D-4A2E-BCC4-21AB689C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64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6489-09B6-4397-8E8D-2AACCAF9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3DD11B-3013-4403-AE1B-248492496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614273-673D-4C6A-A084-79F78B3E4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092B28-C08C-4D60-97E6-0B3D8ADF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B4E51-89BA-4DFD-8084-DDDC66FE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520C56-2CE5-412E-9701-6E7F889F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5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E10A5-791C-4C33-9C0F-12E83ADC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F81B6F-F15C-4E99-BF18-080DC7CAF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AEF07D-FF5D-440A-844D-ADBB98716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BC178-86F7-4C0F-BA62-C718AD39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899070-73AF-40C0-A4A9-ABF28341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5E9390-BB5C-4534-BC9E-7B2AFAD2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2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13347C-953A-4F05-9FC1-E705B3D8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00B38D-FB11-4407-BAE8-E6D586D1A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D1327D-D5AB-471C-9153-0240FA8E6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8B35-F640-4803-AB3A-72937B550767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5A2350-2CCC-49D1-89B8-5D8BA5E06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90CFE-EB47-409E-A3AB-0DC539BE3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290B3-FCB9-438D-A5E2-C2CA3FA16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3A0EC6-8324-4367-805E-18EFB4458CD2}"/>
              </a:ext>
            </a:extLst>
          </p:cNvPr>
          <p:cNvSpPr txBox="1"/>
          <p:nvPr/>
        </p:nvSpPr>
        <p:spPr>
          <a:xfrm>
            <a:off x="2566375" y="1843950"/>
            <a:ext cx="835356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/>
              <a:t>[								]</a:t>
            </a:r>
            <a:endParaRPr lang="ko-KR" altLang="en-US" sz="20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85F139-5820-4F17-93BF-0FA4713DEEDB}"/>
              </a:ext>
            </a:extLst>
          </p:cNvPr>
          <p:cNvSpPr/>
          <p:nvPr/>
        </p:nvSpPr>
        <p:spPr>
          <a:xfrm>
            <a:off x="8361854" y="386747"/>
            <a:ext cx="370486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/>
            <a:r>
              <a:rPr lang="en-US" altLang="ko-KR" sz="12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Shonar Bangla" panose="020B0502040204020203" pitchFamily="34" charset="0"/>
              </a:rPr>
              <a:t>		             2 0 1 9  0 3 0 6</a:t>
            </a:r>
          </a:p>
          <a:p>
            <a:pPr fontAlgn="base"/>
            <a:r>
              <a:rPr lang="en-US" altLang="ko-KR" sz="12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Shonar Bangla" panose="020B0502040204020203" pitchFamily="34" charset="0"/>
              </a:rPr>
              <a:t>K I T R I </a:t>
            </a:r>
            <a:r>
              <a:rPr lang="ko-KR" altLang="en-US" sz="12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Shonar Bangla" panose="020B0502040204020203" pitchFamily="34" charset="0"/>
              </a:rPr>
              <a:t>디지털 컨버전스 기반 응용 </a:t>
            </a:r>
            <a:r>
              <a:rPr lang="en-US" altLang="ko-KR" sz="12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Shonar Bangla" panose="020B0502040204020203" pitchFamily="34" charset="0"/>
              </a:rPr>
              <a:t>SW </a:t>
            </a:r>
            <a:r>
              <a:rPr lang="ko-KR" altLang="en-US" sz="12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Shonar Bangla" panose="020B0502040204020203" pitchFamily="34" charset="0"/>
              </a:rPr>
              <a:t>엔지니어링 과정</a:t>
            </a:r>
            <a:endParaRPr lang="en-US" altLang="ko-KR" sz="1200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a고딕13" panose="02020600000000000000" pitchFamily="18" charset="-127"/>
              <a:ea typeface="a고딕13" panose="02020600000000000000" pitchFamily="18" charset="-127"/>
              <a:cs typeface="Shonar Bangla" panose="020B0502040204020203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6AADEF-E930-4C64-A771-8B380A4F8CFF}"/>
              </a:ext>
            </a:extLst>
          </p:cNvPr>
          <p:cNvCxnSpPr/>
          <p:nvPr/>
        </p:nvCxnSpPr>
        <p:spPr>
          <a:xfrm>
            <a:off x="6047273" y="848412"/>
            <a:ext cx="588295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E2DF21-2DC4-4A14-99A8-B2804BD97CF4}"/>
              </a:ext>
            </a:extLst>
          </p:cNvPr>
          <p:cNvSpPr txBox="1"/>
          <p:nvPr/>
        </p:nvSpPr>
        <p:spPr>
          <a:xfrm>
            <a:off x="4360936" y="3088500"/>
            <a:ext cx="47644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a옛추억L" panose="02020600000000000000" pitchFamily="18" charset="-127"/>
                <a:ea typeface="a옛추억L" panose="02020600000000000000" pitchFamily="18" charset="-127"/>
              </a:rPr>
              <a:t>식별자</a:t>
            </a:r>
            <a:r>
              <a:rPr lang="en-US" altLang="ko-KR" sz="6000" dirty="0">
                <a:latin typeface="a옛추억L" panose="02020600000000000000" pitchFamily="18" charset="-127"/>
                <a:ea typeface="a옛추억L" panose="02020600000000000000" pitchFamily="18" charset="-127"/>
              </a:rPr>
              <a:t>, </a:t>
            </a:r>
            <a:r>
              <a:rPr lang="ko-KR" altLang="en-US" sz="6000" dirty="0">
                <a:latin typeface="a옛추억L" panose="02020600000000000000" pitchFamily="18" charset="-127"/>
                <a:ea typeface="a옛추억L" panose="02020600000000000000" pitchFamily="18" charset="-127"/>
              </a:rPr>
              <a:t>비식별자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763F0-818D-474F-BC1B-43CFF6DD9F85}"/>
              </a:ext>
            </a:extLst>
          </p:cNvPr>
          <p:cNvSpPr txBox="1"/>
          <p:nvPr/>
        </p:nvSpPr>
        <p:spPr>
          <a:xfrm>
            <a:off x="4502000" y="4702382"/>
            <a:ext cx="462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</a:p>
          <a:p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고세라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박소현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이세현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정현정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	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조윤영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2BD6E-A6E4-4653-97C2-8685B227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0DAD39-BA5D-4E66-AB00-7F2BA9A0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97" y="1843950"/>
            <a:ext cx="2125997" cy="21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3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4E554-D3A4-4D7A-82C0-F7173FD23C54}"/>
              </a:ext>
            </a:extLst>
          </p:cNvPr>
          <p:cNvSpPr txBox="1"/>
          <p:nvPr/>
        </p:nvSpPr>
        <p:spPr>
          <a:xfrm>
            <a:off x="3692208" y="3212567"/>
            <a:ext cx="7904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/>
          </a:p>
          <a:p>
            <a:r>
              <a:rPr lang="ko-KR" altLang="en-US" dirty="0"/>
              <a:t>     </a:t>
            </a:r>
            <a:br>
              <a:rPr lang="ko-KR" altLang="en-US" dirty="0"/>
            </a:br>
            <a:endParaRPr lang="ko-KR" altLang="en-US" dirty="0"/>
          </a:p>
          <a:p>
            <a:br>
              <a:rPr lang="ko-KR" altLang="en-US" dirty="0"/>
            </a:br>
            <a:endParaRPr lang="ko-KR" altLang="en-US" sz="2400" dirty="0"/>
          </a:p>
          <a:p>
            <a:r>
              <a:rPr lang="en-US" altLang="ko-KR" sz="2400" b="1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&gt;&gt;  </a:t>
            </a:r>
            <a:r>
              <a:rPr lang="ko-KR" altLang="en-US" sz="2400" b="1" dirty="0">
                <a:highlight>
                  <a:srgbClr val="FFFF00"/>
                </a:highlight>
                <a:latin typeface="a시나브로L" panose="02020600000000000000" pitchFamily="18" charset="-127"/>
                <a:ea typeface="a시나브로L" panose="02020600000000000000" pitchFamily="18" charset="-127"/>
              </a:rPr>
              <a:t>무결성 제약 조건</a:t>
            </a:r>
            <a:endParaRPr lang="ko-KR" altLang="en-US" sz="2400" dirty="0">
              <a:highlight>
                <a:srgbClr val="FFFF00"/>
              </a:highlight>
              <a:latin typeface="a시나브로L" panose="02020600000000000000" pitchFamily="18" charset="-127"/>
              <a:ea typeface="a시나브로L" panose="02020600000000000000" pitchFamily="18" charset="-127"/>
            </a:endParaRPr>
          </a:p>
          <a:p>
            <a:r>
              <a:rPr lang="en-US" altLang="ko-KR" dirty="0"/>
              <a:t> 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 DB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들어있는 데이터의 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정확성</a:t>
            </a:r>
            <a:r>
              <a:rPr lang="en-US" altLang="ko-KR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일관성</a:t>
            </a:r>
            <a:r>
              <a:rPr lang="en-US" altLang="ko-KR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을 보장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하기 위해 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  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부정확한 자료가 데이터베이스내에 저장되는 것을 방지하기 위한 제약 조건</a:t>
            </a:r>
          </a:p>
          <a:p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A541D1-70E7-4B90-8730-10213A0117DA}"/>
              </a:ext>
            </a:extLst>
          </p:cNvPr>
          <p:cNvSpPr/>
          <p:nvPr/>
        </p:nvSpPr>
        <p:spPr>
          <a:xfrm>
            <a:off x="1929445" y="488559"/>
            <a:ext cx="1999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3.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무결성 제약 조건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456D7B-20C2-44C5-B5E8-9202029396FB}"/>
              </a:ext>
            </a:extLst>
          </p:cNvPr>
          <p:cNvSpPr/>
          <p:nvPr/>
        </p:nvSpPr>
        <p:spPr>
          <a:xfrm>
            <a:off x="4601810" y="22301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      DB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저장된 데이터 값과 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현실 세계의 실제 값이 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일치하는 정확성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9012BAC-A41E-4F29-96EB-38543A03A5BD}"/>
              </a:ext>
            </a:extLst>
          </p:cNvPr>
          <p:cNvSpPr/>
          <p:nvPr/>
        </p:nvSpPr>
        <p:spPr>
          <a:xfrm>
            <a:off x="5976777" y="3248638"/>
            <a:ext cx="762000" cy="800100"/>
          </a:xfrm>
          <a:prstGeom prst="down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0EC3AF-DE80-4A37-8E89-B84F57B2B116}"/>
              </a:ext>
            </a:extLst>
          </p:cNvPr>
          <p:cNvSpPr/>
          <p:nvPr/>
        </p:nvSpPr>
        <p:spPr>
          <a:xfrm>
            <a:off x="3702315" y="1493951"/>
            <a:ext cx="5380390" cy="541925"/>
          </a:xfrm>
          <a:prstGeom prst="rect">
            <a:avLst/>
          </a:prstGeom>
          <a:solidFill>
            <a:srgbClr val="1E17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A1F4BF-124E-46BC-9680-73E41C63BE6F}"/>
              </a:ext>
            </a:extLst>
          </p:cNvPr>
          <p:cNvSpPr/>
          <p:nvPr/>
        </p:nvSpPr>
        <p:spPr>
          <a:xfrm>
            <a:off x="5516829" y="1484878"/>
            <a:ext cx="156645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 </a:t>
            </a:r>
            <a:r>
              <a:rPr lang="ko-KR" altLang="en-US" sz="3000" b="1" dirty="0">
                <a:solidFill>
                  <a:schemeClr val="bg1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무결성</a:t>
            </a:r>
            <a:r>
              <a:rPr lang="ko-KR" altLang="en-US" sz="3000" b="1" dirty="0">
                <a:solidFill>
                  <a:schemeClr val="bg1"/>
                </a:solidFill>
              </a:rPr>
              <a:t> 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9FCC94CE-3B7A-41A5-BFBD-693B4ED7D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66" y="4465240"/>
            <a:ext cx="1485904" cy="1485904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D0AEEC-3ABD-4938-919F-30EFA237B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134C8C9-49B6-4048-A7F9-8D178357EB67}"/>
              </a:ext>
            </a:extLst>
          </p:cNvPr>
          <p:cNvSpPr txBox="1">
            <a:spLocks/>
          </p:cNvSpPr>
          <p:nvPr/>
        </p:nvSpPr>
        <p:spPr>
          <a:xfrm>
            <a:off x="1778466" y="1512033"/>
            <a:ext cx="10515600" cy="1555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도메인 무결성 제약조건</a:t>
            </a:r>
            <a:r>
              <a:rPr lang="en-US" altLang="ko-KR" sz="1800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(domain integrity constraint)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a로케트" panose="02020600000000000000" pitchFamily="18" charset="-127"/>
                <a:ea typeface="a로케트" panose="02020600000000000000" pitchFamily="18" charset="-127"/>
              </a:rPr>
              <a:t>   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- 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릴레이션 내의 </a:t>
            </a:r>
            <a:r>
              <a:rPr lang="ko-KR" altLang="en-US" sz="1500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튜플들이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각 속성의 도메인에 지정된 </a:t>
            </a:r>
            <a:r>
              <a:rPr lang="ko-KR" altLang="en-US" sz="1500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값만을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가져야 한다</a:t>
            </a:r>
            <a:r>
              <a:rPr lang="en-US" altLang="ko-KR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.</a:t>
            </a:r>
            <a:endParaRPr lang="ko-KR" altLang="en-US" sz="1500" dirty="0">
              <a:solidFill>
                <a:srgbClr val="FF0000"/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   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-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도메인 제약조건은 다른 릴레이션과 관계없이 속성 값과 관련된 무결성으로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, SQL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문에서 데이터의 형식과 </a:t>
            </a:r>
            <a:endParaRPr lang="en-US" altLang="ko-KR" sz="1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    NULL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허용 여부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,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기본 값 등을 사용해 지정한다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.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18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endParaRPr lang="ko-KR" altLang="en-US" sz="18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B6A963-FFE1-4DDF-8E37-B4F23ACA940E}"/>
              </a:ext>
            </a:extLst>
          </p:cNvPr>
          <p:cNvSpPr/>
          <p:nvPr/>
        </p:nvSpPr>
        <p:spPr>
          <a:xfrm>
            <a:off x="1929445" y="488559"/>
            <a:ext cx="2686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4.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무결성 제약 조건의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F54EB1-A6DE-486D-8DC6-C7987C9E3F19}"/>
              </a:ext>
            </a:extLst>
          </p:cNvPr>
          <p:cNvSpPr/>
          <p:nvPr/>
        </p:nvSpPr>
        <p:spPr>
          <a:xfrm>
            <a:off x="1584958" y="1508019"/>
            <a:ext cx="109057" cy="355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23BE92-082A-41AB-A129-DC2C7E8406D3}"/>
              </a:ext>
            </a:extLst>
          </p:cNvPr>
          <p:cNvCxnSpPr>
            <a:cxnSpLocks/>
          </p:cNvCxnSpPr>
          <p:nvPr/>
        </p:nvCxnSpPr>
        <p:spPr>
          <a:xfrm>
            <a:off x="1901482" y="3261220"/>
            <a:ext cx="905445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C05D259-A558-4348-8682-6C2B55142CB7}"/>
              </a:ext>
            </a:extLst>
          </p:cNvPr>
          <p:cNvGrpSpPr/>
          <p:nvPr/>
        </p:nvGrpSpPr>
        <p:grpSpPr>
          <a:xfrm>
            <a:off x="3103798" y="3963997"/>
            <a:ext cx="5896752" cy="1732841"/>
            <a:chOff x="3171039" y="3829060"/>
            <a:chExt cx="5896752" cy="173284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9FECC9A-E11A-40B3-BFCF-B6B0B236F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" t="9571" r="3071" b="20799"/>
            <a:stretch/>
          </p:blipFill>
          <p:spPr>
            <a:xfrm>
              <a:off x="3171039" y="4174791"/>
              <a:ext cx="5896751" cy="138711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595FDB3-67F2-4704-8C06-DB7D6B7DA0BA}"/>
                </a:ext>
              </a:extLst>
            </p:cNvPr>
            <p:cNvSpPr/>
            <p:nvPr/>
          </p:nvSpPr>
          <p:spPr>
            <a:xfrm>
              <a:off x="3327817" y="5175830"/>
              <a:ext cx="5739974" cy="38607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843E4F-1830-4F6C-B405-B3ADAC39217A}"/>
                </a:ext>
              </a:extLst>
            </p:cNvPr>
            <p:cNvSpPr/>
            <p:nvPr/>
          </p:nvSpPr>
          <p:spPr>
            <a:xfrm>
              <a:off x="4763113" y="3829060"/>
              <a:ext cx="271260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[ </a:t>
              </a:r>
              <a:r>
                <a:rPr lang="ko-KR" altLang="en-US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학생 릴레이션 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: </a:t>
              </a:r>
              <a:r>
                <a:rPr lang="ko-KR" altLang="en-US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학년 속성값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(1, 2, 3)</a:t>
              </a:r>
              <a:endParaRPr lang="ko-KR" altLang="en-US" sz="1300" dirty="0"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0752248A-2506-4868-9B96-D2ACD198AA77}"/>
              </a:ext>
            </a:extLst>
          </p:cNvPr>
          <p:cNvSpPr/>
          <p:nvPr/>
        </p:nvSpPr>
        <p:spPr>
          <a:xfrm>
            <a:off x="8708453" y="3552694"/>
            <a:ext cx="1781622" cy="171089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505BC2-5488-46F5-B0EC-F75C8DB6000A}"/>
              </a:ext>
            </a:extLst>
          </p:cNvPr>
          <p:cNvSpPr/>
          <p:nvPr/>
        </p:nvSpPr>
        <p:spPr>
          <a:xfrm>
            <a:off x="8777564" y="4045812"/>
            <a:ext cx="164339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학년 값이 </a:t>
            </a:r>
            <a:endParaRPr lang="en-US" altLang="ko-KR" sz="1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  <a:p>
            <a:pPr algn="ctr"/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속성에 지정된 값</a:t>
            </a:r>
            <a:endParaRPr lang="en-US" altLang="ko-KR" sz="1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  <a:p>
            <a:pPr algn="ctr"/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 </a:t>
            </a:r>
            <a:r>
              <a:rPr lang="en-US" altLang="ko-KR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X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1CCF40-FFB5-4BE1-B65A-F89E4FC0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6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69CE596-90F3-48DF-A3CC-6AE3620CAF1F}"/>
              </a:ext>
            </a:extLst>
          </p:cNvPr>
          <p:cNvSpPr txBox="1">
            <a:spLocks/>
          </p:cNvSpPr>
          <p:nvPr/>
        </p:nvSpPr>
        <p:spPr>
          <a:xfrm>
            <a:off x="1656519" y="1026147"/>
            <a:ext cx="10515600" cy="204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2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latin typeface="a로케트" panose="02020600000000000000" pitchFamily="18" charset="-127"/>
                <a:ea typeface="a로케트" panose="02020600000000000000" pitchFamily="18" charset="-127"/>
              </a:rPr>
              <a:t>개체 무결성 제약 조건 </a:t>
            </a:r>
            <a:r>
              <a:rPr lang="en-US" altLang="ko-KR" sz="1800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en-US" altLang="ko-KR" sz="1800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enity</a:t>
            </a:r>
            <a:r>
              <a:rPr lang="en-US" altLang="ko-KR" sz="1800" dirty="0">
                <a:latin typeface="a로케트" panose="02020600000000000000" pitchFamily="18" charset="-127"/>
                <a:ea typeface="a로케트" panose="02020600000000000000" pitchFamily="18" charset="-127"/>
              </a:rPr>
              <a:t> integrity constraint)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  -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하나의 </a:t>
            </a:r>
            <a:r>
              <a:rPr lang="ko-KR" altLang="en-US" sz="15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릴레이션에서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기본키로 지정된 모든 </a:t>
            </a:r>
            <a:r>
              <a:rPr lang="ko-KR" altLang="en-US" sz="15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튜플의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속성은 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항상 널</a:t>
            </a:r>
            <a:r>
              <a:rPr lang="en-US" altLang="ko-KR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(Null)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값이나 </a:t>
            </a:r>
            <a:r>
              <a:rPr lang="ko-KR" altLang="en-US" sz="1500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중복값을</a:t>
            </a:r>
            <a:r>
              <a:rPr lang="ko-KR" altLang="en-US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가질 수 없다</a:t>
            </a:r>
            <a:r>
              <a:rPr lang="en-US" altLang="ko-KR" sz="1500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.</a:t>
            </a:r>
            <a:endParaRPr lang="ko-KR" altLang="en-US" sz="1500" dirty="0">
              <a:solidFill>
                <a:srgbClr val="FF0000"/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  -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개체 무결성 제약 조건으로 인해 릴레이션의 모든 </a:t>
            </a:r>
            <a:r>
              <a:rPr lang="ko-KR" altLang="en-US" sz="15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튜플들에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대한 유일성을 보장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DDB59-9B9F-4D57-90E5-323AA271405C}"/>
              </a:ext>
            </a:extLst>
          </p:cNvPr>
          <p:cNvSpPr/>
          <p:nvPr/>
        </p:nvSpPr>
        <p:spPr>
          <a:xfrm>
            <a:off x="1929445" y="488559"/>
            <a:ext cx="2686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4.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무결성 제약 조건의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B8D7EB1-3F23-439B-9667-69BB5987A811}"/>
              </a:ext>
            </a:extLst>
          </p:cNvPr>
          <p:cNvGrpSpPr/>
          <p:nvPr/>
        </p:nvGrpSpPr>
        <p:grpSpPr>
          <a:xfrm>
            <a:off x="3321136" y="3653631"/>
            <a:ext cx="5318621" cy="2309598"/>
            <a:chOff x="4487980" y="3616276"/>
            <a:chExt cx="5318621" cy="23095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49850D7-2993-463F-9898-5D5DE0545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" t="8468" r="2761" b="15004"/>
            <a:stretch/>
          </p:blipFill>
          <p:spPr>
            <a:xfrm>
              <a:off x="4487980" y="3882301"/>
              <a:ext cx="5318621" cy="2043573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F84EA9-E7F6-404C-A0E2-490C79BDBDCF}"/>
                </a:ext>
              </a:extLst>
            </p:cNvPr>
            <p:cNvSpPr/>
            <p:nvPr/>
          </p:nvSpPr>
          <p:spPr>
            <a:xfrm>
              <a:off x="4589354" y="5365361"/>
              <a:ext cx="5099801" cy="44803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52AC70-9FA4-46EB-A654-0059CC607F4F}"/>
                </a:ext>
              </a:extLst>
            </p:cNvPr>
            <p:cNvSpPr/>
            <p:nvPr/>
          </p:nvSpPr>
          <p:spPr>
            <a:xfrm>
              <a:off x="5958482" y="3616276"/>
              <a:ext cx="236154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[ </a:t>
              </a:r>
              <a:r>
                <a:rPr lang="ko-KR" altLang="en-US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학생 릴레이션 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: </a:t>
              </a:r>
              <a:r>
                <a:rPr lang="ko-KR" altLang="en-US" sz="1300" u="sng" dirty="0" err="1">
                  <a:latin typeface="a고딕11" panose="02020600000000000000" pitchFamily="18" charset="-127"/>
                  <a:ea typeface="a고딕11" panose="02020600000000000000" pitchFamily="18" charset="-127"/>
                </a:rPr>
                <a:t>기본키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(</a:t>
              </a:r>
              <a:r>
                <a:rPr lang="ko-KR" altLang="en-US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학번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)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 ]</a:t>
              </a:r>
              <a:endParaRPr lang="ko-KR" altLang="en-US" sz="1300" dirty="0"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30F7CE-7842-4B86-888E-D7B744463F2B}"/>
              </a:ext>
            </a:extLst>
          </p:cNvPr>
          <p:cNvSpPr/>
          <p:nvPr/>
        </p:nvSpPr>
        <p:spPr>
          <a:xfrm>
            <a:off x="1470870" y="1464382"/>
            <a:ext cx="109057" cy="355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794C39-25E1-47B2-8D25-665D3181C0E5}"/>
              </a:ext>
            </a:extLst>
          </p:cNvPr>
          <p:cNvCxnSpPr>
            <a:cxnSpLocks/>
          </p:cNvCxnSpPr>
          <p:nvPr/>
        </p:nvCxnSpPr>
        <p:spPr>
          <a:xfrm>
            <a:off x="1778466" y="2933668"/>
            <a:ext cx="905445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198E737-428A-4FA9-98CF-F2CC40EDD348}"/>
              </a:ext>
            </a:extLst>
          </p:cNvPr>
          <p:cNvSpPr/>
          <p:nvPr/>
        </p:nvSpPr>
        <p:spPr>
          <a:xfrm>
            <a:off x="8265344" y="3197657"/>
            <a:ext cx="1587026" cy="1524022"/>
          </a:xfrm>
          <a:prstGeom prst="ellipse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580EFC-299A-4C4E-8C88-426F1EB205B4}"/>
              </a:ext>
            </a:extLst>
          </p:cNvPr>
          <p:cNvSpPr/>
          <p:nvPr/>
        </p:nvSpPr>
        <p:spPr>
          <a:xfrm>
            <a:off x="8486527" y="3750995"/>
            <a:ext cx="118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null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값 </a:t>
            </a:r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X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1F7A76-F670-4B52-B285-03CA763C4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B46AC37-A4B5-404A-AEAA-A951C4BA870D}"/>
              </a:ext>
            </a:extLst>
          </p:cNvPr>
          <p:cNvSpPr txBox="1">
            <a:spLocks/>
          </p:cNvSpPr>
          <p:nvPr/>
        </p:nvSpPr>
        <p:spPr>
          <a:xfrm>
            <a:off x="1987733" y="2055813"/>
            <a:ext cx="6575541" cy="1842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500" b="1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외래키</a:t>
            </a:r>
            <a:r>
              <a:rPr lang="ko-KR" altLang="en-US" sz="1500" b="1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값은 </a:t>
            </a:r>
            <a:r>
              <a:rPr lang="en-US" altLang="ko-KR" sz="1500" b="1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Null</a:t>
            </a:r>
            <a:r>
              <a:rPr lang="ko-KR" altLang="en-US" sz="1500" b="1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이거나 참조 릴레이션의 </a:t>
            </a:r>
            <a:r>
              <a:rPr lang="ko-KR" altLang="en-US" sz="1500" b="1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기본키</a:t>
            </a:r>
            <a:r>
              <a:rPr lang="ko-KR" altLang="en-US" sz="1500" b="1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값과 동일해야 한다</a:t>
            </a:r>
            <a:r>
              <a:rPr lang="en-US" altLang="ko-KR" sz="1500" b="1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.</a:t>
            </a:r>
            <a:r>
              <a:rPr lang="ko-KR" altLang="en-US" sz="15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 </a:t>
            </a:r>
            <a:endParaRPr lang="en-US" altLang="ko-KR" sz="1500" b="1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marL="0" indent="0">
              <a:buNone/>
            </a:pPr>
            <a:r>
              <a:rPr lang="en-US" altLang="ko-KR" sz="15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   </a:t>
            </a:r>
            <a:r>
              <a:rPr lang="ko-KR" altLang="en-US" sz="1500" b="1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∴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릴레이션은 참조할 수 없는 </a:t>
            </a:r>
            <a:r>
              <a:rPr lang="ko-KR" altLang="en-US" sz="1500" dirty="0" err="1">
                <a:latin typeface="a가시고기L" panose="02020600000000000000" pitchFamily="18" charset="-127"/>
                <a:ea typeface="a가시고기L" panose="02020600000000000000" pitchFamily="18" charset="-127"/>
              </a:rPr>
              <a:t>외래키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 값을 가질 수 없다</a:t>
            </a: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.</a:t>
            </a:r>
            <a:endParaRPr lang="ko-KR" altLang="en-US" sz="1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-  </a:t>
            </a:r>
            <a:r>
              <a:rPr lang="ko-KR" altLang="en-US" sz="1500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릴레이션과 릴레이션 사이에 대해 참조의 일관성을 보장</a:t>
            </a:r>
          </a:p>
          <a:p>
            <a:endParaRPr lang="ko-KR" altLang="en-US" sz="1500" dirty="0">
              <a:latin typeface="a가시고기L" panose="02020600000000000000" pitchFamily="18" charset="-127"/>
              <a:ea typeface="a가시고기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F8C897-ADDA-43B0-A75B-96B336FD31C9}"/>
              </a:ext>
            </a:extLst>
          </p:cNvPr>
          <p:cNvSpPr/>
          <p:nvPr/>
        </p:nvSpPr>
        <p:spPr>
          <a:xfrm>
            <a:off x="1745589" y="1491401"/>
            <a:ext cx="6284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참조 무결성 제약조건 </a:t>
            </a:r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(</a:t>
            </a:r>
            <a:r>
              <a:rPr lang="en-US" altLang="ko-KR" b="1" dirty="0" err="1">
                <a:latin typeface="a로케트" panose="02020600000000000000" pitchFamily="18" charset="-127"/>
                <a:ea typeface="a로케트" panose="02020600000000000000" pitchFamily="18" charset="-127"/>
              </a:rPr>
              <a:t>referntial</a:t>
            </a:r>
            <a:r>
              <a:rPr lang="en-US" altLang="ko-KR" b="1" dirty="0">
                <a:latin typeface="a로케트" panose="02020600000000000000" pitchFamily="18" charset="-127"/>
                <a:ea typeface="a로케트" panose="02020600000000000000" pitchFamily="18" charset="-127"/>
              </a:rPr>
              <a:t> integrity constraint)</a:t>
            </a:r>
            <a:endParaRPr lang="ko-KR" altLang="en-US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EA036E-497A-4B1E-BBCD-7A9707DE22EF}"/>
              </a:ext>
            </a:extLst>
          </p:cNvPr>
          <p:cNvSpPr/>
          <p:nvPr/>
        </p:nvSpPr>
        <p:spPr>
          <a:xfrm>
            <a:off x="9553649" y="4571386"/>
            <a:ext cx="195117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 외래키의 </a:t>
            </a:r>
            <a:r>
              <a:rPr lang="en-US" altLang="ko-KR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A106</a:t>
            </a:r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이 </a:t>
            </a:r>
            <a:endParaRPr lang="en-US" altLang="ko-KR" sz="1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  <a:p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  학생 릴레이션의 </a:t>
            </a:r>
            <a:endParaRPr lang="en-US" altLang="ko-KR" sz="1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  <a:p>
            <a:r>
              <a:rPr lang="ko-KR" altLang="en-US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기본 키 값과 동일 </a:t>
            </a:r>
            <a:r>
              <a:rPr lang="en-US" altLang="ko-KR" sz="1500" dirty="0">
                <a:latin typeface="a가로수" panose="02020600000000000000" pitchFamily="18" charset="-127"/>
                <a:ea typeface="a가로수" panose="02020600000000000000" pitchFamily="18" charset="-127"/>
              </a:rPr>
              <a:t>X</a:t>
            </a:r>
            <a:endParaRPr lang="ko-KR" altLang="en-US" sz="1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99B0658-6504-4BF0-8180-267A4C47CC6B}"/>
              </a:ext>
            </a:extLst>
          </p:cNvPr>
          <p:cNvGrpSpPr/>
          <p:nvPr/>
        </p:nvGrpSpPr>
        <p:grpSpPr>
          <a:xfrm>
            <a:off x="1825239" y="3382567"/>
            <a:ext cx="6881708" cy="2801923"/>
            <a:chOff x="2759417" y="2961860"/>
            <a:chExt cx="6881708" cy="28019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F6DC7C-CE26-4D8A-89F4-4BCD4A7EE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93"/>
            <a:stretch/>
          </p:blipFill>
          <p:spPr>
            <a:xfrm>
              <a:off x="2759417" y="3255909"/>
              <a:ext cx="6881708" cy="250787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B1AACA4-3A66-4AFF-9751-B4F887EF7427}"/>
                </a:ext>
              </a:extLst>
            </p:cNvPr>
            <p:cNvSpPr/>
            <p:nvPr/>
          </p:nvSpPr>
          <p:spPr>
            <a:xfrm>
              <a:off x="6933915" y="5221968"/>
              <a:ext cx="2563537" cy="471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A1473F-DBC0-45A9-A434-DF449F8BB2D8}"/>
                </a:ext>
              </a:extLst>
            </p:cNvPr>
            <p:cNvSpPr txBox="1"/>
            <p:nvPr/>
          </p:nvSpPr>
          <p:spPr>
            <a:xfrm>
              <a:off x="3395683" y="2961860"/>
              <a:ext cx="237116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[ </a:t>
              </a:r>
              <a:r>
                <a:rPr lang="ko-KR" altLang="en-US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학생 릴레이션 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: </a:t>
              </a:r>
              <a:r>
                <a:rPr lang="ko-KR" altLang="en-US" sz="1300" u="sng" dirty="0" err="1">
                  <a:latin typeface="a고딕11" panose="02020600000000000000" pitchFamily="18" charset="-127"/>
                  <a:ea typeface="a고딕11" panose="02020600000000000000" pitchFamily="18" charset="-127"/>
                </a:rPr>
                <a:t>기본키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(</a:t>
              </a:r>
              <a:r>
                <a:rPr lang="ko-KR" altLang="en-US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학번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)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 ]</a:t>
              </a:r>
              <a:endParaRPr lang="ko-KR" altLang="en-US" sz="1300" dirty="0"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9B3A13-36FE-49A2-B1B0-7C71FFCA523F}"/>
                </a:ext>
              </a:extLst>
            </p:cNvPr>
            <p:cNvSpPr txBox="1"/>
            <p:nvPr/>
          </p:nvSpPr>
          <p:spPr>
            <a:xfrm>
              <a:off x="7035784" y="2964812"/>
              <a:ext cx="23615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[ </a:t>
              </a:r>
              <a:r>
                <a:rPr lang="ko-KR" altLang="en-US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수강 릴레이션 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: </a:t>
              </a:r>
              <a:r>
                <a:rPr lang="ko-KR" altLang="en-US" sz="1300" u="sng" dirty="0" err="1">
                  <a:latin typeface="a고딕11" panose="02020600000000000000" pitchFamily="18" charset="-127"/>
                  <a:ea typeface="a고딕11" panose="02020600000000000000" pitchFamily="18" charset="-127"/>
                </a:rPr>
                <a:t>외래키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(</a:t>
              </a:r>
              <a:r>
                <a:rPr lang="ko-KR" altLang="en-US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학번</a:t>
              </a:r>
              <a:r>
                <a:rPr lang="en-US" altLang="ko-KR" sz="1300" u="sng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)</a:t>
              </a:r>
              <a:r>
                <a:rPr lang="en-US" altLang="ko-KR" sz="1300" dirty="0">
                  <a:latin typeface="a고딕11" panose="02020600000000000000" pitchFamily="18" charset="-127"/>
                  <a:ea typeface="a고딕11" panose="02020600000000000000" pitchFamily="18" charset="-127"/>
                </a:rPr>
                <a:t> ]</a:t>
              </a:r>
              <a:endParaRPr lang="ko-KR" altLang="en-US" sz="1300" dirty="0">
                <a:latin typeface="a고딕11" panose="02020600000000000000" pitchFamily="18" charset="-127"/>
                <a:ea typeface="a고딕11" panose="02020600000000000000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85E7092-B60F-4284-A911-545A5277EB43}"/>
                </a:ext>
              </a:extLst>
            </p:cNvPr>
            <p:cNvSpPr/>
            <p:nvPr/>
          </p:nvSpPr>
          <p:spPr>
            <a:xfrm>
              <a:off x="2921911" y="5337490"/>
              <a:ext cx="3031222" cy="2923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?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3870EFA-4A72-4B0A-887F-3E421EC6E792}"/>
                </a:ext>
              </a:extLst>
            </p:cNvPr>
            <p:cNvSpPr txBox="1"/>
            <p:nvPr/>
          </p:nvSpPr>
          <p:spPr>
            <a:xfrm>
              <a:off x="5936221" y="5241148"/>
              <a:ext cx="51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&lt;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4AE6CB-B26F-4E50-9D1E-2AFA5F4CCA5D}"/>
                </a:ext>
              </a:extLst>
            </p:cNvPr>
            <p:cNvSpPr txBox="1"/>
            <p:nvPr/>
          </p:nvSpPr>
          <p:spPr>
            <a:xfrm>
              <a:off x="4039295" y="529901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로케트" panose="02020600000000000000" pitchFamily="18" charset="-127"/>
                  <a:ea typeface="a로케트" panose="02020600000000000000" pitchFamily="18" charset="-127"/>
                </a:rPr>
                <a:t>? ? ?</a:t>
              </a:r>
              <a:endPara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B7CB1C-2603-4018-82AA-20031FAFF1E5}"/>
              </a:ext>
            </a:extLst>
          </p:cNvPr>
          <p:cNvSpPr/>
          <p:nvPr/>
        </p:nvSpPr>
        <p:spPr>
          <a:xfrm>
            <a:off x="1584958" y="1508019"/>
            <a:ext cx="109057" cy="355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0B2A170-1B31-458D-BB57-A4533C2B1C23}"/>
              </a:ext>
            </a:extLst>
          </p:cNvPr>
          <p:cNvSpPr/>
          <p:nvPr/>
        </p:nvSpPr>
        <p:spPr>
          <a:xfrm>
            <a:off x="1929445" y="488559"/>
            <a:ext cx="26869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4.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무결성 제약 조건의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00B2D2B-6934-4385-BB6E-C772D52BB0CA}"/>
              </a:ext>
            </a:extLst>
          </p:cNvPr>
          <p:cNvCxnSpPr>
            <a:cxnSpLocks/>
          </p:cNvCxnSpPr>
          <p:nvPr/>
        </p:nvCxnSpPr>
        <p:spPr>
          <a:xfrm>
            <a:off x="1784124" y="3193727"/>
            <a:ext cx="905445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E14CF2F-AE75-4BC9-9DF7-6D1F56D50E15}"/>
              </a:ext>
            </a:extLst>
          </p:cNvPr>
          <p:cNvSpPr/>
          <p:nvPr/>
        </p:nvSpPr>
        <p:spPr>
          <a:xfrm>
            <a:off x="8924768" y="4746277"/>
            <a:ext cx="411060" cy="27307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256B8F-1507-4862-AA0E-C40FAE993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3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EDF06-2B23-4A16-B04E-36DF7626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090D9-70D1-4B2F-AA99-A285FE23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0F4E8D-919D-4DD7-859F-29020ABC5E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88D4815-F67F-4216-823D-8EA19CECA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9DDC10-2F4F-4635-AB34-7200AA3DDAAE}"/>
                </a:ext>
              </a:extLst>
            </p:cNvPr>
            <p:cNvSpPr/>
            <p:nvPr/>
          </p:nvSpPr>
          <p:spPr>
            <a:xfrm>
              <a:off x="1778466" y="503339"/>
              <a:ext cx="3372374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4981E54-7DCB-4A18-8C24-6310C31A1751}"/>
                </a:ext>
              </a:extLst>
            </p:cNvPr>
            <p:cNvSpPr/>
            <p:nvPr/>
          </p:nvSpPr>
          <p:spPr>
            <a:xfrm>
              <a:off x="1333850" y="1117896"/>
              <a:ext cx="10175846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E256395-7F5F-4666-B085-445279ADEFAF}"/>
              </a:ext>
            </a:extLst>
          </p:cNvPr>
          <p:cNvCxnSpPr/>
          <p:nvPr/>
        </p:nvCxnSpPr>
        <p:spPr>
          <a:xfrm>
            <a:off x="6551847" y="1825625"/>
            <a:ext cx="501657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6CC2B7-0734-4B8B-9811-E78FF54FF71E}"/>
              </a:ext>
            </a:extLst>
          </p:cNvPr>
          <p:cNvSpPr txBox="1"/>
          <p:nvPr/>
        </p:nvSpPr>
        <p:spPr>
          <a:xfrm>
            <a:off x="5675355" y="1229252"/>
            <a:ext cx="6019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    데이터 모델링 단계에서 한 테이블의 속성이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다른 테이블에 참조 되어질 때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r>
              <a:rPr lang="en-US" altLang="ko-KR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‘</a:t>
            </a:r>
            <a:r>
              <a:rPr lang="ko-KR" altLang="en-US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참조하는 테이블</a:t>
            </a:r>
            <a:r>
              <a:rPr lang="en-US" altLang="ko-KR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’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을</a:t>
            </a:r>
            <a:r>
              <a:rPr lang="ko-KR" altLang="en-US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자식 테이블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en-US" altLang="ko-KR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‘</a:t>
            </a:r>
            <a:r>
              <a:rPr lang="ko-KR" altLang="en-US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참조 당하는 테이블</a:t>
            </a:r>
            <a:r>
              <a:rPr lang="en-US" altLang="ko-KR" sz="14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＇</a:t>
            </a:r>
            <a:r>
              <a: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을 부모 테이블이라 한다</a:t>
            </a:r>
            <a:r>
              <a: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4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F7F94-BCB4-4312-ABBF-F1EB8F0B1DD6}"/>
              </a:ext>
            </a:extLst>
          </p:cNvPr>
          <p:cNvSpPr txBox="1"/>
          <p:nvPr/>
        </p:nvSpPr>
        <p:spPr>
          <a:xfrm>
            <a:off x="9133050" y="3876718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a가로수" panose="02020600000000000000" pitchFamily="18" charset="-127"/>
                <a:ea typeface="a가로수" panose="02020600000000000000" pitchFamily="18" charset="-127"/>
              </a:rPr>
              <a:t> 식별</a:t>
            </a:r>
            <a:r>
              <a:rPr lang="en-US" altLang="ko-KR" sz="2400" b="1" dirty="0">
                <a:latin typeface="a가로수" panose="02020600000000000000" pitchFamily="18" charset="-127"/>
                <a:ea typeface="a가로수" panose="02020600000000000000" pitchFamily="18" charset="-127"/>
              </a:rPr>
              <a:t> / </a:t>
            </a:r>
            <a:r>
              <a:rPr lang="ko-KR" altLang="en-US" sz="2400" b="1" dirty="0" err="1">
                <a:latin typeface="a가로수" panose="02020600000000000000" pitchFamily="18" charset="-127"/>
                <a:ea typeface="a가로수" panose="02020600000000000000" pitchFamily="18" charset="-127"/>
              </a:rPr>
              <a:t>비식별</a:t>
            </a:r>
            <a:endParaRPr lang="ko-KR" altLang="en-US" sz="2400" b="1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6" name="아래쪽 화살표 2">
            <a:extLst>
              <a:ext uri="{FF2B5EF4-FFF2-40B4-BE49-F238E27FC236}">
                <a16:creationId xmlns:a16="http://schemas.microsoft.com/office/drawing/2014/main" id="{F5317F8D-FAA5-4A84-B47D-71FFED9C6356}"/>
              </a:ext>
            </a:extLst>
          </p:cNvPr>
          <p:cNvSpPr/>
          <p:nvPr/>
        </p:nvSpPr>
        <p:spPr>
          <a:xfrm rot="16200000">
            <a:off x="7934255" y="3649432"/>
            <a:ext cx="663799" cy="101232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C1AE10-4E70-47AF-817E-5FC5128E6F90}"/>
              </a:ext>
            </a:extLst>
          </p:cNvPr>
          <p:cNvSpPr/>
          <p:nvPr/>
        </p:nvSpPr>
        <p:spPr>
          <a:xfrm>
            <a:off x="1929445" y="488559"/>
            <a:ext cx="1960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5.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부모 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–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자식 관계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2AE1DBD-7706-437B-A340-8BEECD2F8268}"/>
              </a:ext>
            </a:extLst>
          </p:cNvPr>
          <p:cNvGrpSpPr/>
          <p:nvPr/>
        </p:nvGrpSpPr>
        <p:grpSpPr>
          <a:xfrm>
            <a:off x="1913022" y="2848171"/>
            <a:ext cx="1781622" cy="2085756"/>
            <a:chOff x="8268820" y="1179005"/>
            <a:chExt cx="1781622" cy="208575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7EF6A39-8A58-4962-B8C3-E52CE0E631EB}"/>
                </a:ext>
              </a:extLst>
            </p:cNvPr>
            <p:cNvSpPr/>
            <p:nvPr/>
          </p:nvSpPr>
          <p:spPr>
            <a:xfrm>
              <a:off x="8268820" y="1553869"/>
              <a:ext cx="1781622" cy="17108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부모속성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(PK)</a:t>
              </a:r>
              <a:endParaRPr lang="ko-KR" altLang="en-US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2DA796-D9AE-47BB-96CB-9DBE64F89E0B}"/>
                </a:ext>
              </a:extLst>
            </p:cNvPr>
            <p:cNvSpPr txBox="1"/>
            <p:nvPr/>
          </p:nvSpPr>
          <p:spPr>
            <a:xfrm>
              <a:off x="8449340" y="117900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타임머신" panose="02020600000000000000" pitchFamily="18" charset="-127"/>
                  <a:ea typeface="a타임머신" panose="02020600000000000000" pitchFamily="18" charset="-127"/>
                </a:rPr>
                <a:t>부모 테이블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1168C2A-C693-4D06-B600-6AD5C8995529}"/>
              </a:ext>
            </a:extLst>
          </p:cNvPr>
          <p:cNvGrpSpPr/>
          <p:nvPr/>
        </p:nvGrpSpPr>
        <p:grpSpPr>
          <a:xfrm>
            <a:off x="3994159" y="2049810"/>
            <a:ext cx="1809492" cy="2105786"/>
            <a:chOff x="8268820" y="1158975"/>
            <a:chExt cx="1809492" cy="210578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10D9EE4-CD3B-4F88-93FD-2FB73653CBDF}"/>
                </a:ext>
              </a:extLst>
            </p:cNvPr>
            <p:cNvSpPr/>
            <p:nvPr/>
          </p:nvSpPr>
          <p:spPr>
            <a:xfrm>
              <a:off x="8268820" y="1553869"/>
              <a:ext cx="1781622" cy="1710892"/>
            </a:xfrm>
            <a:prstGeom prst="ellipse">
              <a:avLst/>
            </a:prstGeom>
            <a:solidFill>
              <a:srgbClr val="5E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자식속성 </a:t>
              </a:r>
              <a:r>
                <a:rPr lang="en-US" altLang="ko-KR" sz="1400" dirty="0">
                  <a:solidFill>
                    <a:schemeClr val="tx1"/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(PK)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부모속성 </a:t>
              </a:r>
              <a:r>
                <a:rPr lang="en-US" altLang="ko-KR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en-US" altLang="ko-KR" sz="1400" b="1" dirty="0">
                  <a:solidFill>
                    <a:schemeClr val="tx1"/>
                  </a:solidFill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FK</a:t>
              </a:r>
              <a:r>
                <a:rPr lang="en-US" altLang="ko-KR" sz="1400" dirty="0">
                  <a:solidFill>
                    <a:schemeClr val="tx1"/>
                  </a:solidFill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A6E2C3-8319-4B1D-B9EF-93158EE2FCB8}"/>
                </a:ext>
              </a:extLst>
            </p:cNvPr>
            <p:cNvSpPr txBox="1"/>
            <p:nvPr/>
          </p:nvSpPr>
          <p:spPr>
            <a:xfrm>
              <a:off x="8449340" y="1158975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타임머신" panose="02020600000000000000" pitchFamily="18" charset="-127"/>
                  <a:ea typeface="a타임머신" panose="02020600000000000000" pitchFamily="18" charset="-127"/>
                </a:rPr>
                <a:t>자식 테이블 </a:t>
              </a:r>
              <a:r>
                <a:rPr lang="en-US" altLang="ko-KR" dirty="0">
                  <a:latin typeface="a타임머신" panose="02020600000000000000" pitchFamily="18" charset="-127"/>
                  <a:ea typeface="a타임머신" panose="02020600000000000000" pitchFamily="18" charset="-127"/>
                </a:rPr>
                <a:t>1</a:t>
              </a:r>
              <a:endParaRPr lang="ko-KR" altLang="en-US" dirty="0">
                <a:latin typeface="a타임머신" panose="02020600000000000000" pitchFamily="18" charset="-127"/>
                <a:ea typeface="a타임머신" panose="02020600000000000000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E34DE4-5DD1-40E1-9836-BFE555DEB3FF}"/>
              </a:ext>
            </a:extLst>
          </p:cNvPr>
          <p:cNvGrpSpPr/>
          <p:nvPr/>
        </p:nvGrpSpPr>
        <p:grpSpPr>
          <a:xfrm>
            <a:off x="3999955" y="4234257"/>
            <a:ext cx="1809492" cy="2105786"/>
            <a:chOff x="5271944" y="4474101"/>
            <a:chExt cx="1809492" cy="210578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A37FCB2-3E00-4F45-8036-10F08B150E75}"/>
                </a:ext>
              </a:extLst>
            </p:cNvPr>
            <p:cNvGrpSpPr/>
            <p:nvPr/>
          </p:nvGrpSpPr>
          <p:grpSpPr>
            <a:xfrm>
              <a:off x="5271944" y="4474101"/>
              <a:ext cx="1809492" cy="2105786"/>
              <a:chOff x="8268820" y="1158975"/>
              <a:chExt cx="1809492" cy="210578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29F1372-078F-4ED2-B91D-2A5A68449505}"/>
                  </a:ext>
                </a:extLst>
              </p:cNvPr>
              <p:cNvSpPr/>
              <p:nvPr/>
            </p:nvSpPr>
            <p:spPr>
              <a:xfrm>
                <a:off x="8268820" y="1553869"/>
                <a:ext cx="1781622" cy="1710892"/>
              </a:xfrm>
              <a:prstGeom prst="ellipse">
                <a:avLst/>
              </a:prstGeom>
              <a:solidFill>
                <a:schemeClr val="accent5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8905DE-9C57-435D-8BE6-8930F90F095B}"/>
                  </a:ext>
                </a:extLst>
              </p:cNvPr>
              <p:cNvSpPr txBox="1"/>
              <p:nvPr/>
            </p:nvSpPr>
            <p:spPr>
              <a:xfrm>
                <a:off x="8449340" y="1158975"/>
                <a:ext cx="1628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타임머신" panose="02020600000000000000" pitchFamily="18" charset="-127"/>
                    <a:ea typeface="a타임머신" panose="02020600000000000000" pitchFamily="18" charset="-127"/>
                  </a:rPr>
                  <a:t>자식 테이블 </a:t>
                </a:r>
                <a:r>
                  <a:rPr lang="en-US" altLang="ko-KR" dirty="0">
                    <a:latin typeface="a타임머신" panose="02020600000000000000" pitchFamily="18" charset="-127"/>
                    <a:ea typeface="a타임머신" panose="02020600000000000000" pitchFamily="18" charset="-127"/>
                  </a:rPr>
                  <a:t>2</a:t>
                </a:r>
                <a:endParaRPr lang="ko-KR" altLang="en-US" dirty="0">
                  <a:latin typeface="a타임머신" panose="02020600000000000000" pitchFamily="18" charset="-127"/>
                  <a:ea typeface="a타임머신" panose="02020600000000000000" pitchFamily="18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908B22-5986-410D-BA88-FAD23561FB9D}"/>
                </a:ext>
              </a:extLst>
            </p:cNvPr>
            <p:cNvSpPr txBox="1"/>
            <p:nvPr/>
          </p:nvSpPr>
          <p:spPr>
            <a:xfrm flipH="1">
              <a:off x="5480445" y="5463379"/>
              <a:ext cx="14494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자식속성</a:t>
              </a:r>
              <a:r>
                <a:rPr lang="en-US" altLang="ko-KR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2</a:t>
              </a:r>
              <a:r>
                <a:rPr lang="ko-KR" altLang="en-US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4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(PK)</a:t>
              </a:r>
            </a:p>
            <a:p>
              <a:pPr algn="ctr"/>
              <a:endParaRPr lang="en-US" altLang="ko-KR" sz="14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부모속성 </a:t>
              </a:r>
              <a:r>
                <a:rPr lang="en-US" altLang="ko-KR" sz="1400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(</a:t>
              </a:r>
              <a:r>
                <a:rPr lang="en-US" altLang="ko-KR" sz="1400" b="1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FK</a:t>
              </a:r>
              <a:r>
                <a:rPr lang="en-US" altLang="ko-KR" sz="1400" dirty="0">
                  <a:highlight>
                    <a:srgbClr val="FFFF00"/>
                  </a:highlight>
                  <a:latin typeface="a고딕12" panose="02020600000000000000" pitchFamily="18" charset="-127"/>
                  <a:ea typeface="a고딕12" panose="02020600000000000000" pitchFamily="18" charset="-127"/>
                </a:rPr>
                <a:t>)</a:t>
              </a:r>
            </a:p>
            <a:p>
              <a:endParaRPr lang="ko-KR" altLang="en-US" sz="14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CAE452C-F98A-48DD-8DED-B90347544E19}"/>
              </a:ext>
            </a:extLst>
          </p:cNvPr>
          <p:cNvSpPr txBox="1"/>
          <p:nvPr/>
        </p:nvSpPr>
        <p:spPr>
          <a:xfrm>
            <a:off x="6201422" y="2649207"/>
            <a:ext cx="96693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/>
              <a:t>]</a:t>
            </a:r>
            <a:endParaRPr lang="ko-KR" altLang="en-US" sz="2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08918-805E-4F2D-9E51-973ED16EAC55}"/>
              </a:ext>
            </a:extLst>
          </p:cNvPr>
          <p:cNvSpPr txBox="1"/>
          <p:nvPr/>
        </p:nvSpPr>
        <p:spPr>
          <a:xfrm>
            <a:off x="6851208" y="3943641"/>
            <a:ext cx="461665" cy="9916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/>
              <a:t>외 </a:t>
            </a:r>
            <a:r>
              <a:rPr lang="ko-KR" altLang="en-US" dirty="0" err="1"/>
              <a:t>래</a:t>
            </a:r>
            <a:r>
              <a:rPr lang="ko-KR" altLang="en-US" dirty="0"/>
              <a:t> 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B316F9-F98D-4F28-A955-C5FC03E0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CB93649-0661-4AB4-BBE6-A7F50AB8F7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DD8BA8E-C8FF-4DB6-B822-2909E7895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8BE68FF-8406-4716-B32D-6FF8B5E28B93}"/>
                </a:ext>
              </a:extLst>
            </p:cNvPr>
            <p:cNvSpPr/>
            <p:nvPr/>
          </p:nvSpPr>
          <p:spPr>
            <a:xfrm>
              <a:off x="1778466" y="503339"/>
              <a:ext cx="3372374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C8A98A2-D92C-4680-B539-1F1D71C894EC}"/>
                </a:ext>
              </a:extLst>
            </p:cNvPr>
            <p:cNvSpPr/>
            <p:nvPr/>
          </p:nvSpPr>
          <p:spPr>
            <a:xfrm>
              <a:off x="1392572" y="1132514"/>
              <a:ext cx="10175846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0B180A6-98F1-4112-BC27-1375E5DE944C}"/>
              </a:ext>
            </a:extLst>
          </p:cNvPr>
          <p:cNvSpPr txBox="1"/>
          <p:nvPr/>
        </p:nvSpPr>
        <p:spPr>
          <a:xfrm>
            <a:off x="2212597" y="1781337"/>
            <a:ext cx="9563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부모 테이블의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Primary Key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가 자식 테이블의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Primary Key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구성할 때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b="1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식별관계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라고 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EE3E35-CF2D-4F14-A860-F8F9C68B7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32827"/>
              </p:ext>
            </p:extLst>
          </p:nvPr>
        </p:nvGraphicFramePr>
        <p:xfrm>
          <a:off x="1828801" y="3714380"/>
          <a:ext cx="45803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398">
                  <a:extLst>
                    <a:ext uri="{9D8B030D-6E8A-4147-A177-3AD203B41FA5}">
                      <a16:colId xmlns:a16="http://schemas.microsoft.com/office/drawing/2014/main" val="58809427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61416434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184207068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310928340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419247283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30005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1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8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6158A41-A2BB-4271-BB1C-8CB348BCB7F3}"/>
              </a:ext>
            </a:extLst>
          </p:cNvPr>
          <p:cNvSpPr txBox="1"/>
          <p:nvPr/>
        </p:nvSpPr>
        <p:spPr>
          <a:xfrm>
            <a:off x="3356994" y="3211801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부모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A7585-9133-4760-A107-C28AAFDE747E}"/>
              </a:ext>
            </a:extLst>
          </p:cNvPr>
          <p:cNvSpPr txBox="1"/>
          <p:nvPr/>
        </p:nvSpPr>
        <p:spPr>
          <a:xfrm>
            <a:off x="8635066" y="3211041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자식 테이블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5B7BB12-5F92-4205-A772-B10563E7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730126"/>
              </p:ext>
            </p:extLst>
          </p:nvPr>
        </p:nvGraphicFramePr>
        <p:xfrm>
          <a:off x="1826703" y="3714380"/>
          <a:ext cx="771789" cy="2595880"/>
        </p:xfrm>
        <a:graphic>
          <a:graphicData uri="http://schemas.openxmlformats.org/drawingml/2006/table">
            <a:tbl>
              <a:tblPr/>
              <a:tblGrid>
                <a:gridCol w="771789">
                  <a:extLst>
                    <a:ext uri="{9D8B030D-6E8A-4147-A177-3AD203B41FA5}">
                      <a16:colId xmlns:a16="http://schemas.microsoft.com/office/drawing/2014/main" val="158853610"/>
                    </a:ext>
                  </a:extLst>
                </a:gridCol>
              </a:tblGrid>
              <a:tr h="2595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8707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D9AABCC-3B52-4781-878E-316B5D28A7F4}"/>
              </a:ext>
            </a:extLst>
          </p:cNvPr>
          <p:cNvSpPr txBox="1"/>
          <p:nvPr/>
        </p:nvSpPr>
        <p:spPr>
          <a:xfrm>
            <a:off x="1313229" y="3714380"/>
            <a:ext cx="51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PK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FD2BB4B-B8FC-475E-B8E2-1A7624738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83550"/>
              </p:ext>
            </p:extLst>
          </p:nvPr>
        </p:nvGraphicFramePr>
        <p:xfrm>
          <a:off x="7087298" y="3714380"/>
          <a:ext cx="45803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398">
                  <a:extLst>
                    <a:ext uri="{9D8B030D-6E8A-4147-A177-3AD203B41FA5}">
                      <a16:colId xmlns:a16="http://schemas.microsoft.com/office/drawing/2014/main" val="58809427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61416434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184207068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310928340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419247283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30005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1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8132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F2272EC-55F5-46BE-B0A9-AA74CFA0A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202469"/>
              </p:ext>
            </p:extLst>
          </p:nvPr>
        </p:nvGraphicFramePr>
        <p:xfrm>
          <a:off x="7087298" y="3714380"/>
          <a:ext cx="771789" cy="2595880"/>
        </p:xfrm>
        <a:graphic>
          <a:graphicData uri="http://schemas.openxmlformats.org/drawingml/2006/table">
            <a:tbl>
              <a:tblPr/>
              <a:tblGrid>
                <a:gridCol w="771789">
                  <a:extLst>
                    <a:ext uri="{9D8B030D-6E8A-4147-A177-3AD203B41FA5}">
                      <a16:colId xmlns:a16="http://schemas.microsoft.com/office/drawing/2014/main" val="158853610"/>
                    </a:ext>
                  </a:extLst>
                </a:gridCol>
              </a:tblGrid>
              <a:tr h="2595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A`</a:t>
                      </a:r>
                      <a:endParaRPr lang="ko-KR" altLang="en-US" dirty="0"/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87079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D7CFCEA-9444-45C6-B582-F0807B31C4CE}"/>
              </a:ext>
            </a:extLst>
          </p:cNvPr>
          <p:cNvSpPr txBox="1"/>
          <p:nvPr/>
        </p:nvSpPr>
        <p:spPr>
          <a:xfrm>
            <a:off x="6574872" y="3630490"/>
            <a:ext cx="514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PK</a:t>
            </a:r>
          </a:p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FK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D3D9DD-8EF3-4E35-BC29-C4904E700543}"/>
              </a:ext>
            </a:extLst>
          </p:cNvPr>
          <p:cNvSpPr/>
          <p:nvPr/>
        </p:nvSpPr>
        <p:spPr>
          <a:xfrm>
            <a:off x="1929445" y="488559"/>
            <a:ext cx="2076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6.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식별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/</a:t>
            </a:r>
            <a:r>
              <a:rPr lang="ko-KR" altLang="en-US" sz="1600" dirty="0" err="1">
                <a:latin typeface="a가로수" panose="02020600000000000000" pitchFamily="18" charset="-127"/>
                <a:ea typeface="a가로수" panose="02020600000000000000" pitchFamily="18" charset="-127"/>
              </a:rPr>
              <a:t>비식별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 관계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2D1829-8481-4335-B97D-BEF9CE820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9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B50F199-B109-44D0-89CB-8896F88ACB9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4B6C32-979B-433F-9584-6391C093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B4A86D-F79F-4004-A56A-EE4D9444E5F7}"/>
                </a:ext>
              </a:extLst>
            </p:cNvPr>
            <p:cNvSpPr/>
            <p:nvPr/>
          </p:nvSpPr>
          <p:spPr>
            <a:xfrm>
              <a:off x="1778466" y="503339"/>
              <a:ext cx="3372374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3F6B8D-6627-4D0B-9C4E-2B5A7CD22D13}"/>
                </a:ext>
              </a:extLst>
            </p:cNvPr>
            <p:cNvSpPr/>
            <p:nvPr/>
          </p:nvSpPr>
          <p:spPr>
            <a:xfrm>
              <a:off x="1392572" y="1132514"/>
              <a:ext cx="10175846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B9C19D0-6183-4A06-BCC9-4B0469AF5F54}"/>
              </a:ext>
            </a:extLst>
          </p:cNvPr>
          <p:cNvSpPr txBox="1"/>
          <p:nvPr/>
        </p:nvSpPr>
        <p:spPr>
          <a:xfrm>
            <a:off x="2240905" y="951594"/>
            <a:ext cx="95634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부모 테이블의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Primary Key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가 자식 테이블의 일반 컬럼을 구성할 때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b="1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비식별관계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라고 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BC540DE-4D23-4AEF-82C3-95A84D0D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05016"/>
              </p:ext>
            </p:extLst>
          </p:nvPr>
        </p:nvGraphicFramePr>
        <p:xfrm>
          <a:off x="1778466" y="3310526"/>
          <a:ext cx="45803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398">
                  <a:extLst>
                    <a:ext uri="{9D8B030D-6E8A-4147-A177-3AD203B41FA5}">
                      <a16:colId xmlns:a16="http://schemas.microsoft.com/office/drawing/2014/main" val="58809427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61416434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184207068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310928340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419247283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30005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1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813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9F5F71-66EF-4835-AF7E-367B2D0EEF6A}"/>
              </a:ext>
            </a:extLst>
          </p:cNvPr>
          <p:cNvSpPr txBox="1"/>
          <p:nvPr/>
        </p:nvSpPr>
        <p:spPr>
          <a:xfrm>
            <a:off x="3326234" y="2830185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부모 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30469-95BF-4FFE-8B86-E0D0D98F83DC}"/>
              </a:ext>
            </a:extLst>
          </p:cNvPr>
          <p:cNvSpPr txBox="1"/>
          <p:nvPr/>
        </p:nvSpPr>
        <p:spPr>
          <a:xfrm>
            <a:off x="8304054" y="2830185"/>
            <a:ext cx="148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고딕12" panose="02020600000000000000" pitchFamily="18" charset="-127"/>
                <a:ea typeface="a고딕12" panose="02020600000000000000" pitchFamily="18" charset="-127"/>
              </a:rPr>
              <a:t>자식 테이블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3A7E210-01FD-4222-A2B0-2DC47566A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98067"/>
              </p:ext>
            </p:extLst>
          </p:nvPr>
        </p:nvGraphicFramePr>
        <p:xfrm>
          <a:off x="1776368" y="3310526"/>
          <a:ext cx="771789" cy="2595880"/>
        </p:xfrm>
        <a:graphic>
          <a:graphicData uri="http://schemas.openxmlformats.org/drawingml/2006/table">
            <a:tbl>
              <a:tblPr/>
              <a:tblGrid>
                <a:gridCol w="771789">
                  <a:extLst>
                    <a:ext uri="{9D8B030D-6E8A-4147-A177-3AD203B41FA5}">
                      <a16:colId xmlns:a16="http://schemas.microsoft.com/office/drawing/2014/main" val="158853610"/>
                    </a:ext>
                  </a:extLst>
                </a:gridCol>
              </a:tblGrid>
              <a:tr h="2595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dirty="0"/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8707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9C09A5-2A44-426D-923A-80C9BCA827CD}"/>
              </a:ext>
            </a:extLst>
          </p:cNvPr>
          <p:cNvSpPr txBox="1"/>
          <p:nvPr/>
        </p:nvSpPr>
        <p:spPr>
          <a:xfrm>
            <a:off x="1262894" y="3310526"/>
            <a:ext cx="51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PK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14406B1-2E22-491E-B55F-A6083EFD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434248"/>
              </p:ext>
            </p:extLst>
          </p:nvPr>
        </p:nvGraphicFramePr>
        <p:xfrm>
          <a:off x="6852059" y="3310526"/>
          <a:ext cx="458038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398">
                  <a:extLst>
                    <a:ext uri="{9D8B030D-6E8A-4147-A177-3AD203B41FA5}">
                      <a16:colId xmlns:a16="http://schemas.microsoft.com/office/drawing/2014/main" val="58809427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61416434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184207068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310928340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419247283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3830005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71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4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35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3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00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8132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0D8CB86-FA67-4A00-B3E5-26128F3D3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55760"/>
              </p:ext>
            </p:extLst>
          </p:nvPr>
        </p:nvGraphicFramePr>
        <p:xfrm>
          <a:off x="10660658" y="3310526"/>
          <a:ext cx="771789" cy="2595880"/>
        </p:xfrm>
        <a:graphic>
          <a:graphicData uri="http://schemas.openxmlformats.org/drawingml/2006/table">
            <a:tbl>
              <a:tblPr/>
              <a:tblGrid>
                <a:gridCol w="771789">
                  <a:extLst>
                    <a:ext uri="{9D8B030D-6E8A-4147-A177-3AD203B41FA5}">
                      <a16:colId xmlns:a16="http://schemas.microsoft.com/office/drawing/2014/main" val="158853610"/>
                    </a:ext>
                  </a:extLst>
                </a:gridCol>
              </a:tblGrid>
              <a:tr h="2595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A`</a:t>
                      </a:r>
                      <a:endParaRPr lang="ko-KR" altLang="en-US" dirty="0"/>
                    </a:p>
                  </a:txBody>
                  <a:tcPr>
                    <a:lnL w="28575" cmpd="sng">
                      <a:solidFill>
                        <a:srgbClr val="FF0000"/>
                      </a:solidFill>
                      <a:prstDash val="solid"/>
                    </a:lnL>
                    <a:lnR w="28575" cmpd="sng">
                      <a:solidFill>
                        <a:srgbClr val="FF0000"/>
                      </a:solidFill>
                      <a:prstDash val="solid"/>
                    </a:lnR>
                    <a:lnT w="28575" cmpd="sng">
                      <a:solidFill>
                        <a:srgbClr val="FF0000"/>
                      </a:solidFill>
                      <a:prstDash val="solid"/>
                    </a:lnT>
                    <a:lnB w="28575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87079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5621325-889F-4606-91D5-3CDDDA230589}"/>
              </a:ext>
            </a:extLst>
          </p:cNvPr>
          <p:cNvSpPr txBox="1"/>
          <p:nvPr/>
        </p:nvSpPr>
        <p:spPr>
          <a:xfrm>
            <a:off x="11437691" y="3310526"/>
            <a:ext cx="51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FK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B44BB8-8F19-4530-8F05-FF977FE2B5F6}"/>
              </a:ext>
            </a:extLst>
          </p:cNvPr>
          <p:cNvSpPr/>
          <p:nvPr/>
        </p:nvSpPr>
        <p:spPr>
          <a:xfrm>
            <a:off x="1929445" y="488559"/>
            <a:ext cx="2076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6.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식별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/</a:t>
            </a:r>
            <a:r>
              <a:rPr lang="ko-KR" altLang="en-US" sz="1600" dirty="0" err="1">
                <a:latin typeface="a가로수" panose="02020600000000000000" pitchFamily="18" charset="-127"/>
                <a:ea typeface="a가로수" panose="02020600000000000000" pitchFamily="18" charset="-127"/>
              </a:rPr>
              <a:t>비식별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 관계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485DCB-AD45-4C04-9122-B8A32B45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1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C1D87D-EF78-4945-9929-BB13B86F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77F93C-73D6-472D-9EF2-55BF842DFE80}"/>
              </a:ext>
            </a:extLst>
          </p:cNvPr>
          <p:cNvSpPr txBox="1"/>
          <p:nvPr/>
        </p:nvSpPr>
        <p:spPr>
          <a:xfrm>
            <a:off x="8942392" y="190500"/>
            <a:ext cx="324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수업에서 쓰고 있는 </a:t>
            </a:r>
            <a:r>
              <a:rPr lang="en-US" altLang="ko-KR" sz="20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ERD &gt;</a:t>
            </a:r>
            <a:endParaRPr lang="ko-KR" altLang="en-US" sz="20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8D70A-BE07-49BD-A6A5-88687A65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7DA6B5-A187-44A8-BDF2-D708D437805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75D0A7-F364-49C9-A812-E819C532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A8DDE43-85D8-418F-A511-4043368ABEBF}"/>
                </a:ext>
              </a:extLst>
            </p:cNvPr>
            <p:cNvSpPr/>
            <p:nvPr/>
          </p:nvSpPr>
          <p:spPr>
            <a:xfrm>
              <a:off x="1778466" y="503339"/>
              <a:ext cx="3372374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D1D7E20-C7D3-41AE-9F04-8D48050A69D1}"/>
                </a:ext>
              </a:extLst>
            </p:cNvPr>
            <p:cNvSpPr/>
            <p:nvPr/>
          </p:nvSpPr>
          <p:spPr>
            <a:xfrm>
              <a:off x="1392572" y="1132514"/>
              <a:ext cx="10175846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607749-4800-42C2-AD1D-939427FA3150}"/>
              </a:ext>
            </a:extLst>
          </p:cNvPr>
          <p:cNvSpPr/>
          <p:nvPr/>
        </p:nvSpPr>
        <p:spPr>
          <a:xfrm>
            <a:off x="2045069" y="47317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정 리</a:t>
            </a:r>
            <a:endParaRPr lang="en-US" altLang="ko-KR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A55729-2BAA-42D9-89D5-DAA758DA82F4}"/>
              </a:ext>
            </a:extLst>
          </p:cNvPr>
          <p:cNvGrpSpPr/>
          <p:nvPr/>
        </p:nvGrpSpPr>
        <p:grpSpPr>
          <a:xfrm>
            <a:off x="1812354" y="1779400"/>
            <a:ext cx="9490646" cy="3745100"/>
            <a:chOff x="588726" y="1349002"/>
            <a:chExt cx="10706220" cy="3775026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00D1C89-7A1D-403D-BE9B-0EDC17A14366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 flipV="1">
              <a:off x="2748726" y="1739799"/>
              <a:ext cx="746161" cy="118220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0DDF98A-53AE-4649-896E-FCC68204C6EF}"/>
                </a:ext>
              </a:extLst>
            </p:cNvPr>
            <p:cNvCxnSpPr>
              <a:cxnSpLocks/>
              <a:stCxn id="32" idx="3"/>
              <a:endCxn id="35" idx="1"/>
            </p:cNvCxnSpPr>
            <p:nvPr/>
          </p:nvCxnSpPr>
          <p:spPr>
            <a:xfrm>
              <a:off x="2748726" y="2922006"/>
              <a:ext cx="746161" cy="118220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A2D7A02-0B4F-4B1A-A140-28D25137B19E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 flipV="1">
              <a:off x="5654887" y="3573354"/>
              <a:ext cx="477575" cy="5308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D8E2CA2-AFCE-403E-9B43-EBB98496D20B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>
              <a:off x="5654887" y="4104214"/>
              <a:ext cx="477575" cy="63214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3EBC486-FE02-481B-A434-AF24014B90F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5654887" y="1739799"/>
              <a:ext cx="3480059" cy="592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D6BCBB7-DF97-4B77-9EFF-5EB4F4B16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813" y="1752012"/>
              <a:ext cx="0" cy="184573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D42BD8F0-CD51-4972-B201-0A4063330C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2462" y="3597748"/>
              <a:ext cx="35635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3423BBF-772B-4830-AD96-A81DD6BFEC28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8292462" y="4733856"/>
              <a:ext cx="842484" cy="250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5F5C03F-7A0C-4271-9F24-3F032580CB89}"/>
                </a:ext>
              </a:extLst>
            </p:cNvPr>
            <p:cNvSpPr/>
            <p:nvPr/>
          </p:nvSpPr>
          <p:spPr>
            <a:xfrm>
              <a:off x="3494887" y="1352130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자식 테이블 </a:t>
              </a:r>
              <a:r>
                <a:rPr lang="en-US" altLang="ko-KR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PK,FK</a:t>
              </a:r>
              <a:endParaRPr lang="ko-KR" altLang="en-US" sz="1700" dirty="0">
                <a:noFill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2B6982-7892-46B0-9CD2-9CCC199D49AD}"/>
                </a:ext>
              </a:extLst>
            </p:cNvPr>
            <p:cNvSpPr/>
            <p:nvPr/>
          </p:nvSpPr>
          <p:spPr>
            <a:xfrm>
              <a:off x="588726" y="2534337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부모 테이블 </a:t>
              </a:r>
              <a:r>
                <a:rPr lang="en-US" altLang="ko-KR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PK</a:t>
              </a:r>
              <a:endParaRPr lang="ko-KR" altLang="en-US" sz="1700" dirty="0">
                <a:noFill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1AC147-C043-460F-A239-C3F4B2958ED2}"/>
                </a:ext>
              </a:extLst>
            </p:cNvPr>
            <p:cNvSpPr/>
            <p:nvPr/>
          </p:nvSpPr>
          <p:spPr>
            <a:xfrm>
              <a:off x="6132462" y="3185685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 err="1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Not_Null</a:t>
              </a:r>
              <a:endParaRPr lang="ko-KR" altLang="en-US" sz="1700" dirty="0">
                <a:noFill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4EC1D50-75AA-4E52-931F-C4A38E4A3AFD}"/>
                </a:ext>
              </a:extLst>
            </p:cNvPr>
            <p:cNvSpPr/>
            <p:nvPr/>
          </p:nvSpPr>
          <p:spPr>
            <a:xfrm>
              <a:off x="6132462" y="4348691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Null </a:t>
              </a:r>
              <a:r>
                <a:rPr lang="ko-KR" altLang="en-US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허용</a:t>
              </a:r>
              <a:endParaRPr lang="ko-KR" altLang="en-US" sz="1700" dirty="0">
                <a:noFill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EDC38AD-C672-4A74-84B2-B06166D12BCA}"/>
                </a:ext>
              </a:extLst>
            </p:cNvPr>
            <p:cNvSpPr/>
            <p:nvPr/>
          </p:nvSpPr>
          <p:spPr>
            <a:xfrm>
              <a:off x="3494887" y="3716545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자식 테이블 </a:t>
              </a:r>
              <a:r>
                <a:rPr lang="en-US" altLang="ko-KR" sz="1700" dirty="0">
                  <a:ln w="0"/>
                  <a:solidFill>
                    <a:schemeClr val="tx1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FK</a:t>
              </a:r>
              <a:endParaRPr lang="ko-KR" altLang="en-US" sz="1700" dirty="0">
                <a:noFill/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4E5968D-D2DE-46FA-9881-8E798C21D971}"/>
                </a:ext>
              </a:extLst>
            </p:cNvPr>
            <p:cNvSpPr/>
            <p:nvPr/>
          </p:nvSpPr>
          <p:spPr>
            <a:xfrm>
              <a:off x="9134946" y="1349002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n w="0"/>
                  <a:solidFill>
                    <a:schemeClr val="tx1"/>
                  </a:solidFill>
                  <a:highlight>
                    <a:srgbClr val="FFFF00"/>
                  </a:highlight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식 별 관 계</a:t>
              </a:r>
              <a:endParaRPr lang="ko-KR" altLang="en-US" sz="2000" b="1" dirty="0">
                <a:noFill/>
                <a:highlight>
                  <a:srgbClr val="FFFF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2C780C-83BD-40DD-A493-BA71D296817A}"/>
                </a:ext>
              </a:extLst>
            </p:cNvPr>
            <p:cNvSpPr/>
            <p:nvPr/>
          </p:nvSpPr>
          <p:spPr>
            <a:xfrm>
              <a:off x="9134946" y="4345993"/>
              <a:ext cx="2160000" cy="775337"/>
            </a:xfrm>
            <a:prstGeom prst="rect">
              <a:avLst/>
            </a:prstGeom>
            <a:noFill/>
            <a:ln w="50800" cmpd="thickThin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n w="0"/>
                  <a:solidFill>
                    <a:schemeClr val="tx1"/>
                  </a:solidFill>
                  <a:highlight>
                    <a:srgbClr val="FFFF00"/>
                  </a:highlight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비 식 별 관 계</a:t>
              </a:r>
              <a:endParaRPr lang="ko-KR" altLang="en-US" sz="2000" b="1" dirty="0">
                <a:noFill/>
                <a:highlight>
                  <a:srgbClr val="FFFF00"/>
                </a:highlight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4C36123-D4BA-4393-8B1F-0A8B1C9A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3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405286" y="1082035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000000"/>
                </a:highlight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701E7D-4D5C-4B10-808D-7F29C7BEB8D6}"/>
              </a:ext>
            </a:extLst>
          </p:cNvPr>
          <p:cNvSpPr/>
          <p:nvPr/>
        </p:nvSpPr>
        <p:spPr>
          <a:xfrm>
            <a:off x="1778466" y="473170"/>
            <a:ext cx="281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ER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모델 </a:t>
            </a:r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: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개체</a:t>
            </a:r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-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관계 모델</a:t>
            </a:r>
            <a:endParaRPr lang="en-US" altLang="ko-KR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0784B7-E4CB-4074-BDD5-D449632DB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122" y="367714"/>
            <a:ext cx="597021" cy="597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DDAF2-EB00-4A23-92B6-4259DF8D95F3}"/>
              </a:ext>
            </a:extLst>
          </p:cNvPr>
          <p:cNvSpPr txBox="1"/>
          <p:nvPr/>
        </p:nvSpPr>
        <p:spPr>
          <a:xfrm>
            <a:off x="9087015" y="4797378"/>
            <a:ext cx="145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a가로수" panose="02020600000000000000" pitchFamily="18" charset="-127"/>
                <a:ea typeface="a가로수" panose="02020600000000000000" pitchFamily="18" charset="-127"/>
              </a:rPr>
              <a:t>Attribute</a:t>
            </a:r>
          </a:p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a가로수" panose="02020600000000000000" pitchFamily="18" charset="-127"/>
                <a:ea typeface="a가로수" panose="02020600000000000000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  <a:latin typeface="a가로수" panose="02020600000000000000" pitchFamily="18" charset="-127"/>
                <a:ea typeface="a가로수" panose="02020600000000000000" pitchFamily="18" charset="-127"/>
              </a:rPr>
              <a:t>    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E0036E-3ED5-49C1-80A0-B48038279F6D}"/>
              </a:ext>
            </a:extLst>
          </p:cNvPr>
          <p:cNvGrpSpPr/>
          <p:nvPr/>
        </p:nvGrpSpPr>
        <p:grpSpPr>
          <a:xfrm>
            <a:off x="3038904" y="1269317"/>
            <a:ext cx="7032694" cy="1015663"/>
            <a:chOff x="3041316" y="4838321"/>
            <a:chExt cx="7032694" cy="101566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732772-DB0F-4258-B22D-3E67A64C135A}"/>
                </a:ext>
              </a:extLst>
            </p:cNvPr>
            <p:cNvSpPr/>
            <p:nvPr/>
          </p:nvSpPr>
          <p:spPr>
            <a:xfrm>
              <a:off x="3041316" y="4838321"/>
              <a:ext cx="703269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>
                  <a:latin typeface="a가로수" panose="02020600000000000000" pitchFamily="18" charset="-127"/>
                  <a:ea typeface="a가로수" panose="02020600000000000000" pitchFamily="18" charset="-127"/>
                </a:rPr>
                <a:t>“ 							”</a:t>
              </a:r>
              <a:endParaRPr lang="ko-KR" altLang="en-US" sz="6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CAB092-A64F-4FC2-8344-65A20C9EBA3F}"/>
                </a:ext>
              </a:extLst>
            </p:cNvPr>
            <p:cNvSpPr txBox="1"/>
            <p:nvPr/>
          </p:nvSpPr>
          <p:spPr>
            <a:xfrm>
              <a:off x="3773007" y="5343794"/>
              <a:ext cx="5419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highlight>
                    <a:srgbClr val="FFFF00"/>
                  </a:highlight>
                  <a:latin typeface="a전자시계" panose="02020600000000000000" pitchFamily="18" charset="-127"/>
                  <a:ea typeface="a전자시계" panose="02020600000000000000" pitchFamily="18" charset="-127"/>
                </a:rPr>
                <a:t>ERD (Entity Relation Diagram) : </a:t>
              </a:r>
              <a:r>
                <a:rPr lang="ko-KR" altLang="en-US" b="1" dirty="0">
                  <a:highlight>
                    <a:srgbClr val="FFFF00"/>
                  </a:highlight>
                  <a:latin typeface="a전자시계" panose="02020600000000000000" pitchFamily="18" charset="-127"/>
                  <a:ea typeface="a전자시계" panose="02020600000000000000" pitchFamily="18" charset="-127"/>
                </a:rPr>
                <a:t>개체 관계도</a:t>
              </a:r>
              <a:r>
                <a:rPr lang="ko-KR" altLang="en-US" dirty="0">
                  <a:latin typeface="a전자시계" panose="02020600000000000000" pitchFamily="18" charset="-127"/>
                  <a:ea typeface="a전자시계" panose="02020600000000000000" pitchFamily="18" charset="-127"/>
                </a:rPr>
                <a:t> 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19666F7-CC62-479E-B5AC-D414A5B1B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10" y="2554681"/>
            <a:ext cx="2079082" cy="20790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2E2BC6-05D1-4459-B2F6-2D160400C639}"/>
              </a:ext>
            </a:extLst>
          </p:cNvPr>
          <p:cNvSpPr txBox="1"/>
          <p:nvPr/>
        </p:nvSpPr>
        <p:spPr>
          <a:xfrm>
            <a:off x="5933286" y="4790625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a가로수" panose="02020600000000000000" pitchFamily="18" charset="-127"/>
                <a:ea typeface="a가로수" panose="02020600000000000000" pitchFamily="18" charset="-127"/>
              </a:rPr>
              <a:t>Relation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F9C13A-2A55-4B45-81A9-A5E3E0214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40" y="2646029"/>
            <a:ext cx="1965814" cy="19658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0D2DA2-25CF-4346-AD07-028085024F58}"/>
              </a:ext>
            </a:extLst>
          </p:cNvPr>
          <p:cNvSpPr txBox="1"/>
          <p:nvPr/>
        </p:nvSpPr>
        <p:spPr>
          <a:xfrm>
            <a:off x="3221172" y="4794461"/>
            <a:ext cx="99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a가로수" panose="02020600000000000000" pitchFamily="18" charset="-127"/>
                <a:ea typeface="a가로수" panose="02020600000000000000" pitchFamily="18" charset="-127"/>
              </a:rPr>
              <a:t>Entity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EE0230-1E40-47F2-B859-F40DA16AD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38" y="2820151"/>
            <a:ext cx="1791691" cy="179169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EDB05D-23EB-4563-B61A-5051EF8A82EA}"/>
              </a:ext>
            </a:extLst>
          </p:cNvPr>
          <p:cNvSpPr/>
          <p:nvPr/>
        </p:nvSpPr>
        <p:spPr>
          <a:xfrm>
            <a:off x="2440466" y="5218660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개념적</a:t>
            </a:r>
            <a:r>
              <a:rPr lang="en-US" altLang="ko-KR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/ </a:t>
            </a:r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물리적으로 존재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466031-0ABD-4CA3-BFE9-78887CAF1E90}"/>
              </a:ext>
            </a:extLst>
          </p:cNvPr>
          <p:cNvSpPr/>
          <p:nvPr/>
        </p:nvSpPr>
        <p:spPr>
          <a:xfrm>
            <a:off x="8755458" y="5218660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a가시고기L" panose="02020600000000000000" pitchFamily="18" charset="-127"/>
                <a:ea typeface="a가시고기L" panose="02020600000000000000" pitchFamily="18" charset="-127"/>
              </a:rPr>
              <a:t>개체의 특성이나 상태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044D89-B908-4402-B986-5227A5398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03BE6-11CD-4582-B4BF-5B96D045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CB18A-52CC-4F8B-BA91-B674C3EBD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BC8C1D-EF9C-410F-BD8F-0C33AE08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1AF66DA-2B9D-4F09-98B3-F22FEDF11AED}"/>
              </a:ext>
            </a:extLst>
          </p:cNvPr>
          <p:cNvSpPr/>
          <p:nvPr/>
        </p:nvSpPr>
        <p:spPr>
          <a:xfrm>
            <a:off x="2114026" y="5410899"/>
            <a:ext cx="2155970" cy="1081976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901DC8-D86F-4E5B-8D27-7238852F5F24}"/>
              </a:ext>
            </a:extLst>
          </p:cNvPr>
          <p:cNvSpPr/>
          <p:nvPr/>
        </p:nvSpPr>
        <p:spPr>
          <a:xfrm>
            <a:off x="6686026" y="2642532"/>
            <a:ext cx="3045203" cy="3850343"/>
          </a:xfrm>
          <a:prstGeom prst="rect">
            <a:avLst/>
          </a:prstGeom>
          <a:solidFill>
            <a:srgbClr val="D2C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62388-53D9-47A2-B594-F110D9EB3264}"/>
              </a:ext>
            </a:extLst>
          </p:cNvPr>
          <p:cNvSpPr/>
          <p:nvPr/>
        </p:nvSpPr>
        <p:spPr>
          <a:xfrm>
            <a:off x="7365534" y="5108895"/>
            <a:ext cx="3203895" cy="1566542"/>
          </a:xfrm>
          <a:prstGeom prst="rect">
            <a:avLst/>
          </a:prstGeom>
          <a:solidFill>
            <a:srgbClr val="D2C8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33979-A025-4054-97F3-02978041C4B7}"/>
              </a:ext>
            </a:extLst>
          </p:cNvPr>
          <p:cNvSpPr txBox="1"/>
          <p:nvPr/>
        </p:nvSpPr>
        <p:spPr>
          <a:xfrm flipH="1">
            <a:off x="6802117" y="3971147"/>
            <a:ext cx="475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- 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키의 개념 및 종류</a:t>
            </a:r>
            <a:endParaRPr lang="en-US" altLang="ko-KR" dirty="0">
              <a:latin typeface="a시나브로L" panose="02020600000000000000" pitchFamily="18" charset="-127"/>
              <a:ea typeface="a시나브로L" panose="02020600000000000000" pitchFamily="18" charset="-127"/>
            </a:endParaRPr>
          </a:p>
          <a:p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- 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제약조건</a:t>
            </a:r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 </a:t>
            </a:r>
            <a:endParaRPr lang="ko-KR" altLang="en-US" dirty="0"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7F260-EBB7-4620-9D84-7A723281311B}"/>
              </a:ext>
            </a:extLst>
          </p:cNvPr>
          <p:cNvSpPr txBox="1"/>
          <p:nvPr/>
        </p:nvSpPr>
        <p:spPr>
          <a:xfrm flipH="1">
            <a:off x="6802117" y="5338669"/>
            <a:ext cx="475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부모자식 관계</a:t>
            </a:r>
            <a:endParaRPr lang="en-US" altLang="ko-KR" dirty="0">
              <a:latin typeface="a시나브로L" panose="02020600000000000000" pitchFamily="18" charset="-127"/>
              <a:ea typeface="a시나브로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식별</a:t>
            </a:r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/</a:t>
            </a:r>
            <a:r>
              <a:rPr lang="ko-KR" altLang="en-US" dirty="0" err="1">
                <a:latin typeface="a시나브로L" panose="02020600000000000000" pitchFamily="18" charset="-127"/>
                <a:ea typeface="a시나브로L" panose="02020600000000000000" pitchFamily="18" charset="-127"/>
              </a:rPr>
              <a:t>비식별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 관계</a:t>
            </a:r>
            <a:endParaRPr lang="en-US" altLang="ko-KR" dirty="0">
              <a:latin typeface="a시나브로L" panose="02020600000000000000" pitchFamily="18" charset="-127"/>
              <a:ea typeface="a시나브로L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ERD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94909-310D-4C86-8BE8-A32DC255A2AD}"/>
              </a:ext>
            </a:extLst>
          </p:cNvPr>
          <p:cNvSpPr txBox="1"/>
          <p:nvPr/>
        </p:nvSpPr>
        <p:spPr>
          <a:xfrm flipH="1">
            <a:off x="6802117" y="2660508"/>
            <a:ext cx="4754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- ‘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식별</a:t>
            </a:r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’ 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의 개념</a:t>
            </a:r>
            <a:endParaRPr lang="en-US" altLang="ko-KR" dirty="0">
              <a:latin typeface="a시나브로L" panose="02020600000000000000" pitchFamily="18" charset="-127"/>
              <a:ea typeface="a시나브로L" panose="02020600000000000000" pitchFamily="18" charset="-127"/>
            </a:endParaRPr>
          </a:p>
          <a:p>
            <a:r>
              <a:rPr lang="en-US" altLang="ko-KR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- </a:t>
            </a:r>
            <a:r>
              <a:rPr lang="ko-KR" altLang="en-US" dirty="0">
                <a:latin typeface="a시나브로L" panose="02020600000000000000" pitchFamily="18" charset="-127"/>
                <a:ea typeface="a시나브로L" panose="02020600000000000000" pitchFamily="18" charset="-127"/>
              </a:rPr>
              <a:t>데이터 모델링에서 식별의 의미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EC569-3EEE-4334-9C63-E91D49AA56ED}"/>
              </a:ext>
            </a:extLst>
          </p:cNvPr>
          <p:cNvSpPr txBox="1"/>
          <p:nvPr/>
        </p:nvSpPr>
        <p:spPr>
          <a:xfrm flipH="1">
            <a:off x="1691324" y="5951887"/>
            <a:ext cx="3503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a시나브로L" panose="02020600000000000000" pitchFamily="18" charset="-127"/>
                <a:ea typeface="a시나브로L" panose="02020600000000000000" pitchFamily="18" charset="-127"/>
              </a:rPr>
              <a:t>C O N T E N T S</a:t>
            </a:r>
            <a:endParaRPr lang="ko-KR" altLang="en-US" sz="2600" dirty="0">
              <a:solidFill>
                <a:schemeClr val="bg1"/>
              </a:solidFill>
              <a:latin typeface="a시나브로L" panose="02020600000000000000" pitchFamily="18" charset="-127"/>
              <a:ea typeface="a시나브로L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891E11-D8C6-45B1-9FEE-23EC7882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0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ㄱ</a:t>
              </a:r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04CCE9-174A-45E0-8CBF-D1A9E7C304A7}"/>
              </a:ext>
            </a:extLst>
          </p:cNvPr>
          <p:cNvSpPr/>
          <p:nvPr/>
        </p:nvSpPr>
        <p:spPr>
          <a:xfrm>
            <a:off x="1778466" y="145014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 ERD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표준 기호</a:t>
            </a:r>
            <a:endParaRPr lang="en-US" altLang="ko-KR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BA7E12-0D39-427D-ABBC-E87EE68A2B20}"/>
              </a:ext>
            </a:extLst>
          </p:cNvPr>
          <p:cNvSpPr/>
          <p:nvPr/>
        </p:nvSpPr>
        <p:spPr>
          <a:xfrm>
            <a:off x="1669409" y="1450144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FB4C2E-3CD3-4470-B0B9-576D1778FA49}"/>
              </a:ext>
            </a:extLst>
          </p:cNvPr>
          <p:cNvSpPr/>
          <p:nvPr/>
        </p:nvSpPr>
        <p:spPr>
          <a:xfrm>
            <a:off x="2407778" y="2403198"/>
            <a:ext cx="2028119" cy="9278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8EABF6B-1C84-4974-B465-BFD94EA7BCC4}"/>
              </a:ext>
            </a:extLst>
          </p:cNvPr>
          <p:cNvSpPr/>
          <p:nvPr/>
        </p:nvSpPr>
        <p:spPr>
          <a:xfrm>
            <a:off x="5374219" y="2484980"/>
            <a:ext cx="2423308" cy="81299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9A72A2-F5E3-44ED-BA19-1C2E728112DE}"/>
              </a:ext>
            </a:extLst>
          </p:cNvPr>
          <p:cNvSpPr/>
          <p:nvPr/>
        </p:nvSpPr>
        <p:spPr>
          <a:xfrm>
            <a:off x="8572568" y="2460622"/>
            <a:ext cx="2423308" cy="81299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FB5357-3D1B-4E6F-85C9-4D880CC5CD1A}"/>
              </a:ext>
            </a:extLst>
          </p:cNvPr>
          <p:cNvCxnSpPr/>
          <p:nvPr/>
        </p:nvCxnSpPr>
        <p:spPr>
          <a:xfrm>
            <a:off x="9076764" y="3051555"/>
            <a:ext cx="1452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B37DCDC2-9B5D-4FA5-BF6C-1EB0AF7AA9D8}"/>
              </a:ext>
            </a:extLst>
          </p:cNvPr>
          <p:cNvSpPr/>
          <p:nvPr/>
        </p:nvSpPr>
        <p:spPr>
          <a:xfrm>
            <a:off x="2053551" y="4446771"/>
            <a:ext cx="2455720" cy="1086251"/>
          </a:xfrm>
          <a:prstGeom prst="diamon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C65949-8BA1-40C7-A3AA-67D563E4739A}"/>
              </a:ext>
            </a:extLst>
          </p:cNvPr>
          <p:cNvCxnSpPr/>
          <p:nvPr/>
        </p:nvCxnSpPr>
        <p:spPr>
          <a:xfrm>
            <a:off x="5804525" y="5008505"/>
            <a:ext cx="14522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8BF786E-771C-4004-B558-53824B01ADA3}"/>
              </a:ext>
            </a:extLst>
          </p:cNvPr>
          <p:cNvGrpSpPr/>
          <p:nvPr/>
        </p:nvGrpSpPr>
        <p:grpSpPr>
          <a:xfrm>
            <a:off x="8548645" y="4733131"/>
            <a:ext cx="3230528" cy="421366"/>
            <a:chOff x="8572568" y="4430967"/>
            <a:chExt cx="3230528" cy="42136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1D27DB-5ED5-45EB-BB4E-44F64C406579}"/>
                </a:ext>
              </a:extLst>
            </p:cNvPr>
            <p:cNvSpPr/>
            <p:nvPr/>
          </p:nvSpPr>
          <p:spPr>
            <a:xfrm>
              <a:off x="8572568" y="4430967"/>
              <a:ext cx="834114" cy="41595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>
              <a:extLst>
                <a:ext uri="{FF2B5EF4-FFF2-40B4-BE49-F238E27FC236}">
                  <a16:creationId xmlns:a16="http://schemas.microsoft.com/office/drawing/2014/main" id="{21EDD921-6EC2-4DF1-BA8C-4535179C7310}"/>
                </a:ext>
              </a:extLst>
            </p:cNvPr>
            <p:cNvSpPr/>
            <p:nvPr/>
          </p:nvSpPr>
          <p:spPr>
            <a:xfrm>
              <a:off x="9751349" y="4430967"/>
              <a:ext cx="834114" cy="410547"/>
            </a:xfrm>
            <a:prstGeom prst="diamond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0A4EC9-0E13-461F-A401-4FF67A0D4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6389" y="4638945"/>
              <a:ext cx="357833" cy="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A57626-0795-4B58-8FD0-4C27842928F4}"/>
                </a:ext>
              </a:extLst>
            </p:cNvPr>
            <p:cNvSpPr/>
            <p:nvPr/>
          </p:nvSpPr>
          <p:spPr>
            <a:xfrm>
              <a:off x="10968982" y="4436377"/>
              <a:ext cx="834114" cy="41595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2618016-ABA1-498C-994B-3E08EB16F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8335" y="4627913"/>
              <a:ext cx="357833" cy="54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546324-6507-4489-9DFA-E3DDD959E3F0}"/>
              </a:ext>
            </a:extLst>
          </p:cNvPr>
          <p:cNvSpPr txBox="1"/>
          <p:nvPr/>
        </p:nvSpPr>
        <p:spPr>
          <a:xfrm>
            <a:off x="3148886" y="363210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개체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79D4A9-2888-480D-97E0-49AB4DB75400}"/>
              </a:ext>
            </a:extLst>
          </p:cNvPr>
          <p:cNvSpPr txBox="1"/>
          <p:nvPr/>
        </p:nvSpPr>
        <p:spPr>
          <a:xfrm>
            <a:off x="6207500" y="363185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FC7AA7-A4CA-4821-A1E4-AD97FB29780F}"/>
              </a:ext>
            </a:extLst>
          </p:cNvPr>
          <p:cNvSpPr txBox="1"/>
          <p:nvPr/>
        </p:nvSpPr>
        <p:spPr>
          <a:xfrm>
            <a:off x="9465911" y="363185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기본키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C12B2-4C67-4B3A-AC69-17D6AAF23155}"/>
              </a:ext>
            </a:extLst>
          </p:cNvPr>
          <p:cNvSpPr txBox="1"/>
          <p:nvPr/>
        </p:nvSpPr>
        <p:spPr>
          <a:xfrm>
            <a:off x="3066333" y="577367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34F20C-F070-46C6-82DE-245DE2BF7C8C}"/>
              </a:ext>
            </a:extLst>
          </p:cNvPr>
          <p:cNvSpPr txBox="1"/>
          <p:nvPr/>
        </p:nvSpPr>
        <p:spPr>
          <a:xfrm>
            <a:off x="5950923" y="5683804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개체 타입과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속성을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A4C24B-39EA-4090-943A-475C018C16FD}"/>
              </a:ext>
            </a:extLst>
          </p:cNvPr>
          <p:cNvSpPr txBox="1"/>
          <p:nvPr/>
        </p:nvSpPr>
        <p:spPr>
          <a:xfrm>
            <a:off x="9219935" y="5683804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개체간의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 관계 타입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963D868-7D18-496A-ADE9-DCFB8B51F798}"/>
              </a:ext>
            </a:extLst>
          </p:cNvPr>
          <p:cNvSpPr/>
          <p:nvPr/>
        </p:nvSpPr>
        <p:spPr>
          <a:xfrm>
            <a:off x="1758617" y="2286544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1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EED9837-3620-4DA4-AABD-B015E7DAF28B}"/>
              </a:ext>
            </a:extLst>
          </p:cNvPr>
          <p:cNvSpPr/>
          <p:nvPr/>
        </p:nvSpPr>
        <p:spPr>
          <a:xfrm>
            <a:off x="4944995" y="2286544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2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B7E2C2E-848F-49C7-BED3-44CA59C925A1}"/>
              </a:ext>
            </a:extLst>
          </p:cNvPr>
          <p:cNvSpPr/>
          <p:nvPr/>
        </p:nvSpPr>
        <p:spPr>
          <a:xfrm>
            <a:off x="8131373" y="2286544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3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3486C37-6F35-40AF-8C61-985D1A308D98}"/>
              </a:ext>
            </a:extLst>
          </p:cNvPr>
          <p:cNvSpPr/>
          <p:nvPr/>
        </p:nvSpPr>
        <p:spPr>
          <a:xfrm>
            <a:off x="1758617" y="4206119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4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7EC0AC6-E3BD-48E1-A338-BC1A9685A796}"/>
              </a:ext>
            </a:extLst>
          </p:cNvPr>
          <p:cNvSpPr/>
          <p:nvPr/>
        </p:nvSpPr>
        <p:spPr>
          <a:xfrm>
            <a:off x="4944995" y="4206119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5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38069EC-328D-4708-90C9-1130191407FA}"/>
              </a:ext>
            </a:extLst>
          </p:cNvPr>
          <p:cNvSpPr/>
          <p:nvPr/>
        </p:nvSpPr>
        <p:spPr>
          <a:xfrm>
            <a:off x="8131373" y="4206119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6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44B4D3F-1DE5-4FFB-89F4-DC445C497DD0}"/>
              </a:ext>
            </a:extLst>
          </p:cNvPr>
          <p:cNvSpPr/>
          <p:nvPr/>
        </p:nvSpPr>
        <p:spPr>
          <a:xfrm>
            <a:off x="1887523" y="47317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 R 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28D7A6-1C7F-4B20-BDCC-D4B36E09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1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3B56A787-4B30-42A6-850D-50374B80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66" y="2063115"/>
            <a:ext cx="830436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B3C769-B308-402C-91C7-9248AF1B2435}"/>
              </a:ext>
            </a:extLst>
          </p:cNvPr>
          <p:cNvSpPr/>
          <p:nvPr/>
        </p:nvSpPr>
        <p:spPr>
          <a:xfrm>
            <a:off x="1979802" y="150669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3 &gt; ERD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예시</a:t>
            </a:r>
            <a:endParaRPr lang="en-US" altLang="ko-KR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601878-452A-449A-98D0-56E36C6422FA}"/>
              </a:ext>
            </a:extLst>
          </p:cNvPr>
          <p:cNvSpPr/>
          <p:nvPr/>
        </p:nvSpPr>
        <p:spPr>
          <a:xfrm>
            <a:off x="1778466" y="1495827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3738A3-A8E7-49A7-9039-4997CDEB9454}"/>
              </a:ext>
            </a:extLst>
          </p:cNvPr>
          <p:cNvSpPr/>
          <p:nvPr/>
        </p:nvSpPr>
        <p:spPr>
          <a:xfrm>
            <a:off x="1887523" y="47317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 R 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FE3C1-B556-4C5A-825C-DCF894BDE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92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62C8C6-C3EF-4930-B400-B5CBD2A2719B}"/>
              </a:ext>
            </a:extLst>
          </p:cNvPr>
          <p:cNvSpPr/>
          <p:nvPr/>
        </p:nvSpPr>
        <p:spPr>
          <a:xfrm>
            <a:off x="2143018" y="1566718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4 &gt;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관계타입의 유형</a:t>
            </a:r>
            <a:endParaRPr lang="en-US" altLang="ko-KR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77B07F-A803-48EB-BEF1-87B7A3EFE385}"/>
              </a:ext>
            </a:extLst>
          </p:cNvPr>
          <p:cNvSpPr/>
          <p:nvPr/>
        </p:nvSpPr>
        <p:spPr>
          <a:xfrm>
            <a:off x="1887523" y="47317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 R D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F97418-A3FB-4717-BEC1-038C1C98FC53}"/>
              </a:ext>
            </a:extLst>
          </p:cNvPr>
          <p:cNvGrpSpPr/>
          <p:nvPr/>
        </p:nvGrpSpPr>
        <p:grpSpPr>
          <a:xfrm>
            <a:off x="2708582" y="2391987"/>
            <a:ext cx="7663958" cy="3333499"/>
            <a:chOff x="2722143" y="2411052"/>
            <a:chExt cx="6747714" cy="23560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23D391-D972-4E39-A3FA-769F10C47930}"/>
                </a:ext>
              </a:extLst>
            </p:cNvPr>
            <p:cNvSpPr txBox="1"/>
            <p:nvPr/>
          </p:nvSpPr>
          <p:spPr>
            <a:xfrm>
              <a:off x="5714619" y="439779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67B8CE"/>
                  </a:solidFill>
                  <a:latin typeface="a가로수" panose="02020600000000000000" pitchFamily="18" charset="-127"/>
                  <a:ea typeface="a가로수" panose="02020600000000000000" pitchFamily="18" charset="-127"/>
                </a:rPr>
                <a:t>1:N</a:t>
              </a:r>
              <a:endParaRPr lang="ko-KR" altLang="en-US" dirty="0">
                <a:solidFill>
                  <a:srgbClr val="67B8CE"/>
                </a:solidFill>
                <a:latin typeface="a가로수" panose="02020600000000000000" pitchFamily="18" charset="-127"/>
                <a:ea typeface="a가로수" panose="02020600000000000000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3B5AAF-F628-4A0A-A100-DD6DC0D86C3F}"/>
                </a:ext>
              </a:extLst>
            </p:cNvPr>
            <p:cNvSpPr txBox="1"/>
            <p:nvPr/>
          </p:nvSpPr>
          <p:spPr>
            <a:xfrm>
              <a:off x="8104766" y="439779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67B8CE"/>
                  </a:solidFill>
                  <a:latin typeface="a가로수" panose="02020600000000000000" pitchFamily="18" charset="-127"/>
                  <a:ea typeface="a가로수" panose="02020600000000000000" pitchFamily="18" charset="-127"/>
                </a:rPr>
                <a:t>N:M</a:t>
              </a:r>
              <a:endParaRPr lang="ko-KR" altLang="en-US" dirty="0">
                <a:solidFill>
                  <a:srgbClr val="67B8CE"/>
                </a:solidFill>
                <a:latin typeface="a가로수" panose="02020600000000000000" pitchFamily="18" charset="-127"/>
                <a:ea typeface="a가로수" panose="02020600000000000000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AA18EC-101F-47E3-8988-871124590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143" y="2411052"/>
              <a:ext cx="6747714" cy="2035896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EC41EA-E898-43DC-BB9F-2FC995AADCA6}"/>
              </a:ext>
            </a:extLst>
          </p:cNvPr>
          <p:cNvSpPr/>
          <p:nvPr/>
        </p:nvSpPr>
        <p:spPr>
          <a:xfrm>
            <a:off x="1887523" y="1566718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C2F378-100A-4510-9B8A-27F1416CF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0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B0BAA4-3A3D-4176-8AAA-21F9100E4768}"/>
              </a:ext>
            </a:extLst>
          </p:cNvPr>
          <p:cNvSpPr/>
          <p:nvPr/>
        </p:nvSpPr>
        <p:spPr>
          <a:xfrm>
            <a:off x="2197131" y="1532896"/>
            <a:ext cx="452175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5 &gt; </a:t>
            </a:r>
            <a:r>
              <a:rPr lang="ko-KR" altLang="en-US" sz="2500" dirty="0" err="1">
                <a:latin typeface="a가로수" panose="02020600000000000000" pitchFamily="18" charset="-127"/>
                <a:ea typeface="a가로수" panose="02020600000000000000" pitchFamily="18" charset="-127"/>
              </a:rPr>
              <a:t>새발</a:t>
            </a:r>
            <a:r>
              <a:rPr lang="ko-KR" altLang="en-US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 </a:t>
            </a:r>
            <a:r>
              <a:rPr lang="en-US" altLang="ko-KR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(crow-feet) </a:t>
            </a:r>
            <a:r>
              <a:rPr lang="ko-KR" altLang="en-US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표기법</a:t>
            </a:r>
            <a:endParaRPr lang="en-US" altLang="ko-KR" sz="2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61CCD2B-377A-4A52-B861-D85A53A8B12C}"/>
              </a:ext>
            </a:extLst>
          </p:cNvPr>
          <p:cNvCxnSpPr>
            <a:cxnSpLocks/>
          </p:cNvCxnSpPr>
          <p:nvPr/>
        </p:nvCxnSpPr>
        <p:spPr>
          <a:xfrm>
            <a:off x="2976231" y="3021879"/>
            <a:ext cx="0" cy="6551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397ACF5-A91E-4C83-8EE1-443488E9BC46}"/>
              </a:ext>
            </a:extLst>
          </p:cNvPr>
          <p:cNvSpPr/>
          <p:nvPr/>
        </p:nvSpPr>
        <p:spPr>
          <a:xfrm>
            <a:off x="6174133" y="3058151"/>
            <a:ext cx="547924" cy="54792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9A13B6-D005-400C-82B2-4F32BBA564EB}"/>
              </a:ext>
            </a:extLst>
          </p:cNvPr>
          <p:cNvGrpSpPr/>
          <p:nvPr/>
        </p:nvGrpSpPr>
        <p:grpSpPr>
          <a:xfrm>
            <a:off x="9576657" y="3098757"/>
            <a:ext cx="989901" cy="520117"/>
            <a:chOff x="8693790" y="3168942"/>
            <a:chExt cx="989901" cy="520117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1472EC9-4BB6-483D-BE39-E9C504E9E1FB}"/>
                </a:ext>
              </a:extLst>
            </p:cNvPr>
            <p:cNvCxnSpPr/>
            <p:nvPr/>
          </p:nvCxnSpPr>
          <p:spPr>
            <a:xfrm>
              <a:off x="8693790" y="3429000"/>
              <a:ext cx="98990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A4A9D5C-905D-4CC6-8EA8-5DE766664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9886" y="3168942"/>
              <a:ext cx="483805" cy="260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9393C70-BC59-4BAB-9467-53DC6C9D405F}"/>
                </a:ext>
              </a:extLst>
            </p:cNvPr>
            <p:cNvCxnSpPr>
              <a:cxnSpLocks/>
            </p:cNvCxnSpPr>
            <p:nvPr/>
          </p:nvCxnSpPr>
          <p:spPr>
            <a:xfrm>
              <a:off x="9229050" y="3429000"/>
              <a:ext cx="454641" cy="2600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F3EE485-BC04-40C9-A03F-17CC01F12E7E}"/>
              </a:ext>
            </a:extLst>
          </p:cNvPr>
          <p:cNvSpPr/>
          <p:nvPr/>
        </p:nvSpPr>
        <p:spPr>
          <a:xfrm>
            <a:off x="2298052" y="4144811"/>
            <a:ext cx="135635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'1’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을 의미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C3A831-D3B9-4E8A-A164-6F30A2CA5758}"/>
              </a:ext>
            </a:extLst>
          </p:cNvPr>
          <p:cNvSpPr/>
          <p:nvPr/>
        </p:nvSpPr>
        <p:spPr>
          <a:xfrm>
            <a:off x="5769916" y="4127486"/>
            <a:ext cx="135635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'0’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을 의미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ADBAE6-553D-49CB-9D3B-72D094EC6AEB}"/>
              </a:ext>
            </a:extLst>
          </p:cNvPr>
          <p:cNvSpPr/>
          <p:nvPr/>
        </p:nvSpPr>
        <p:spPr>
          <a:xfrm>
            <a:off x="9247614" y="4154189"/>
            <a:ext cx="167027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'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여럿</a:t>
            </a:r>
            <a:r>
              <a:rPr lang="en-US" altLang="ko-KR" dirty="0">
                <a:latin typeface="a로케트" panose="02020600000000000000" pitchFamily="18" charset="-127"/>
                <a:ea typeface="a로케트" panose="02020600000000000000" pitchFamily="18" charset="-127"/>
              </a:rPr>
              <a:t>’ </a:t>
            </a:r>
            <a:r>
              <a:rPr lang="ko-KR" altLang="en-US" dirty="0">
                <a:latin typeface="a로케트" panose="02020600000000000000" pitchFamily="18" charset="-127"/>
                <a:ea typeface="a로케트" panose="02020600000000000000" pitchFamily="18" charset="-127"/>
              </a:rPr>
              <a:t>을 의미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9950DD-992B-4AFB-8296-E2981A5C38E6}"/>
              </a:ext>
            </a:extLst>
          </p:cNvPr>
          <p:cNvSpPr/>
          <p:nvPr/>
        </p:nvSpPr>
        <p:spPr>
          <a:xfrm>
            <a:off x="1862356" y="1605684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F13802-1D91-49C1-AF83-78982773CCD7}"/>
              </a:ext>
            </a:extLst>
          </p:cNvPr>
          <p:cNvSpPr/>
          <p:nvPr/>
        </p:nvSpPr>
        <p:spPr>
          <a:xfrm>
            <a:off x="1887523" y="47317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 R D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F21D5A4-23A4-4A10-999E-353DE582C134}"/>
              </a:ext>
            </a:extLst>
          </p:cNvPr>
          <p:cNvCxnSpPr/>
          <p:nvPr/>
        </p:nvCxnSpPr>
        <p:spPr>
          <a:xfrm flipV="1">
            <a:off x="4072598" y="2796988"/>
            <a:ext cx="1126715" cy="19498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6BCE29D-62A3-4345-B703-2731C4950F62}"/>
              </a:ext>
            </a:extLst>
          </p:cNvPr>
          <p:cNvCxnSpPr/>
          <p:nvPr/>
        </p:nvCxnSpPr>
        <p:spPr>
          <a:xfrm flipV="1">
            <a:off x="7879339" y="2806366"/>
            <a:ext cx="1126715" cy="19498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37BEDB9-9DFF-4E4D-83EF-60634AD6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7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4025B76F-337C-4F07-8C72-4502A187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22" y="2250204"/>
            <a:ext cx="9883750" cy="334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45228-52D1-4033-BE64-57B1349128A0}"/>
              </a:ext>
            </a:extLst>
          </p:cNvPr>
          <p:cNvSpPr txBox="1"/>
          <p:nvPr/>
        </p:nvSpPr>
        <p:spPr>
          <a:xfrm>
            <a:off x="2082280" y="1439630"/>
            <a:ext cx="34932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5-1 &gt; </a:t>
            </a:r>
            <a:r>
              <a:rPr lang="ko-KR" altLang="en-US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새발표기법의 예</a:t>
            </a:r>
            <a:r>
              <a:rPr lang="en-US" altLang="ko-KR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 </a:t>
            </a:r>
            <a:endParaRPr lang="ko-KR" altLang="en-US" sz="25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134D2A-A52F-4649-B4A1-E2F33BF8CDAC}"/>
              </a:ext>
            </a:extLst>
          </p:cNvPr>
          <p:cNvSpPr/>
          <p:nvPr/>
        </p:nvSpPr>
        <p:spPr>
          <a:xfrm>
            <a:off x="1778466" y="1495827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8ECBF7-F4D0-41FC-A2EE-72DC191DF32F}"/>
              </a:ext>
            </a:extLst>
          </p:cNvPr>
          <p:cNvSpPr/>
          <p:nvPr/>
        </p:nvSpPr>
        <p:spPr>
          <a:xfrm>
            <a:off x="1887523" y="473170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 R 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E17AB-3D98-4BCF-89F7-FC399288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9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2AD397-97BC-47CC-B086-421E57654D5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7278D63-B120-4511-BF94-5F47DF382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6D6092-A754-4696-B0D4-D482E6F31276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2ED513-E0E6-4A11-8415-BB4C5AE0A12F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ㅅ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A6EB-613B-4210-86A7-D1783FFF8B09}"/>
              </a:ext>
            </a:extLst>
          </p:cNvPr>
          <p:cNvSpPr txBox="1"/>
          <p:nvPr/>
        </p:nvSpPr>
        <p:spPr>
          <a:xfrm>
            <a:off x="1886972" y="473170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가로수" panose="02020600000000000000" pitchFamily="18" charset="-127"/>
                <a:ea typeface="a가로수" panose="02020600000000000000" pitchFamily="18" charset="-127"/>
              </a:rPr>
              <a:t>ER WIN </a:t>
            </a:r>
            <a:r>
              <a:rPr lang="ko-KR" altLang="en-US" dirty="0">
                <a:latin typeface="a가로수" panose="02020600000000000000" pitchFamily="18" charset="-127"/>
                <a:ea typeface="a가로수" panose="02020600000000000000" pitchFamily="18" charset="-127"/>
              </a:rPr>
              <a:t>실제 표기 예시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F226A2-E3CB-4B1C-85F4-D90287938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"/>
          <a:stretch/>
        </p:blipFill>
        <p:spPr bwMode="auto">
          <a:xfrm>
            <a:off x="1524865" y="1263938"/>
            <a:ext cx="7824540" cy="5090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34F299F-55CE-4825-BF7B-17723CA1BA2D}"/>
              </a:ext>
            </a:extLst>
          </p:cNvPr>
          <p:cNvGrpSpPr/>
          <p:nvPr/>
        </p:nvGrpSpPr>
        <p:grpSpPr>
          <a:xfrm>
            <a:off x="10323303" y="2642409"/>
            <a:ext cx="989901" cy="234892"/>
            <a:chOff x="10126648" y="2709644"/>
            <a:chExt cx="989901" cy="23489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8062295-4748-4BF1-87B3-BA6AEA8A4310}"/>
                </a:ext>
              </a:extLst>
            </p:cNvPr>
            <p:cNvCxnSpPr/>
            <p:nvPr/>
          </p:nvCxnSpPr>
          <p:spPr>
            <a:xfrm>
              <a:off x="10126648" y="2827090"/>
              <a:ext cx="9899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82D148A-08C1-4C3B-B726-D6696E40D9CB}"/>
                </a:ext>
              </a:extLst>
            </p:cNvPr>
            <p:cNvCxnSpPr>
              <a:cxnSpLocks/>
            </p:cNvCxnSpPr>
            <p:nvPr/>
          </p:nvCxnSpPr>
          <p:spPr>
            <a:xfrm>
              <a:off x="10469461" y="2709644"/>
              <a:ext cx="0" cy="2348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A29E902-CF66-4F49-9591-D11E5D917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3605" y="2709644"/>
              <a:ext cx="180894" cy="1132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FC7381A-6998-4495-B518-33472170E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19081" y="2831286"/>
              <a:ext cx="185418" cy="109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A7B0904-29EB-409A-84DD-66BCCB47829F}"/>
                </a:ext>
              </a:extLst>
            </p:cNvPr>
            <p:cNvSpPr/>
            <p:nvPr/>
          </p:nvSpPr>
          <p:spPr>
            <a:xfrm flipV="1">
              <a:off x="10724410" y="2740078"/>
              <a:ext cx="165634" cy="1656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051343-2A5D-4348-9309-914F8042D17C}"/>
              </a:ext>
            </a:extLst>
          </p:cNvPr>
          <p:cNvGrpSpPr/>
          <p:nvPr/>
        </p:nvGrpSpPr>
        <p:grpSpPr>
          <a:xfrm>
            <a:off x="10335353" y="4001425"/>
            <a:ext cx="989901" cy="230697"/>
            <a:chOff x="10138698" y="4068660"/>
            <a:chExt cx="989901" cy="23069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3FDCB74-4D6F-478E-A7A2-B358C670E4D8}"/>
                </a:ext>
              </a:extLst>
            </p:cNvPr>
            <p:cNvCxnSpPr/>
            <p:nvPr/>
          </p:nvCxnSpPr>
          <p:spPr>
            <a:xfrm>
              <a:off x="10138698" y="4186106"/>
              <a:ext cx="989901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6E2C60C-C0C3-4B3A-81AC-969289D1B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35655" y="4068660"/>
              <a:ext cx="180894" cy="11325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6D952C-DFCE-43D6-9377-CFB463D18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31131" y="4190302"/>
              <a:ext cx="185418" cy="1090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2B68940-BB06-4D58-89A5-980F4753866E}"/>
                </a:ext>
              </a:extLst>
            </p:cNvPr>
            <p:cNvSpPr/>
            <p:nvPr/>
          </p:nvSpPr>
          <p:spPr>
            <a:xfrm flipV="1">
              <a:off x="10736460" y="4099094"/>
              <a:ext cx="165634" cy="1656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89DA06-9B68-45EB-A8DA-06B0F3C98BB0}"/>
              </a:ext>
            </a:extLst>
          </p:cNvPr>
          <p:cNvSpPr txBox="1"/>
          <p:nvPr/>
        </p:nvSpPr>
        <p:spPr>
          <a:xfrm>
            <a:off x="10366769" y="298264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뉴고딕L" panose="02020600000000000000" pitchFamily="18" charset="-127"/>
                <a:ea typeface="a뉴고딕L" panose="02020600000000000000" pitchFamily="18" charset="-127"/>
              </a:rPr>
              <a:t>식별자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2401B2-EE1B-495A-A1BD-0C1B49DCEEE1}"/>
              </a:ext>
            </a:extLst>
          </p:cNvPr>
          <p:cNvSpPr txBox="1"/>
          <p:nvPr/>
        </p:nvSpPr>
        <p:spPr>
          <a:xfrm>
            <a:off x="10299932" y="4348387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a뉴고딕L" panose="02020600000000000000" pitchFamily="18" charset="-127"/>
                <a:ea typeface="a뉴고딕L" panose="02020600000000000000" pitchFamily="18" charset="-127"/>
              </a:rPr>
              <a:t>비식별자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5ECE4B3-3162-42BD-9A08-C81CD6ABCD19}"/>
              </a:ext>
            </a:extLst>
          </p:cNvPr>
          <p:cNvSpPr/>
          <p:nvPr/>
        </p:nvSpPr>
        <p:spPr>
          <a:xfrm>
            <a:off x="9697929" y="2568530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1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84A5E59-0D1B-4E7A-BBA5-E02421E77E64}"/>
              </a:ext>
            </a:extLst>
          </p:cNvPr>
          <p:cNvSpPr/>
          <p:nvPr/>
        </p:nvSpPr>
        <p:spPr>
          <a:xfrm>
            <a:off x="9697929" y="3943067"/>
            <a:ext cx="360000" cy="360000"/>
          </a:xfrm>
          <a:prstGeom prst="ellipse">
            <a:avLst/>
          </a:prstGeom>
          <a:solidFill>
            <a:srgbClr val="745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2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CC16E0-16C3-4949-B5F9-5D0BC3F1F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89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82A0463-9093-40E3-9227-04E9841FE73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59A61A1-E108-407C-B815-C33C1B94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59C5AC4-CC6D-45FE-9A27-DECA1BB264CF}"/>
                </a:ext>
              </a:extLst>
            </p:cNvPr>
            <p:cNvSpPr/>
            <p:nvPr/>
          </p:nvSpPr>
          <p:spPr>
            <a:xfrm>
              <a:off x="1778466" y="503339"/>
              <a:ext cx="3422708" cy="308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1ADFDF-FEBA-4E3D-84DD-E0DA052A6783}"/>
                </a:ext>
              </a:extLst>
            </p:cNvPr>
            <p:cNvSpPr/>
            <p:nvPr/>
          </p:nvSpPr>
          <p:spPr>
            <a:xfrm>
              <a:off x="1392572" y="1132514"/>
              <a:ext cx="10477850" cy="522214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3D7718-66B7-4CF1-9FC2-BC61DCA81621}"/>
              </a:ext>
            </a:extLst>
          </p:cNvPr>
          <p:cNvSpPr txBox="1"/>
          <p:nvPr/>
        </p:nvSpPr>
        <p:spPr>
          <a:xfrm>
            <a:off x="2082280" y="1439630"/>
            <a:ext cx="17620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가로수" panose="02020600000000000000" pitchFamily="18" charset="-127"/>
                <a:ea typeface="a가로수" panose="02020600000000000000" pitchFamily="18" charset="-127"/>
              </a:rPr>
              <a:t>참 고 자 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0299EC-73A2-45B7-B3FE-77BFE8198195}"/>
              </a:ext>
            </a:extLst>
          </p:cNvPr>
          <p:cNvSpPr/>
          <p:nvPr/>
        </p:nvSpPr>
        <p:spPr>
          <a:xfrm>
            <a:off x="1778466" y="1495827"/>
            <a:ext cx="109057" cy="3910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6CD6A-B895-474A-B5BA-72365BE239D5}"/>
              </a:ext>
            </a:extLst>
          </p:cNvPr>
          <p:cNvSpPr txBox="1"/>
          <p:nvPr/>
        </p:nvSpPr>
        <p:spPr>
          <a:xfrm>
            <a:off x="1599680" y="2207072"/>
            <a:ext cx="976062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https://dataprofessional.tistory.com/19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http://wiki.gurubee.net/pages/viewpage.action?pageId=28118244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https://scidb.tistory.com/entry/%EA%B4%80%EA%B3%84%EC%84%A0%EC%9D%84-%</a:t>
            </a:r>
          </a:p>
          <a:p>
            <a:r>
              <a:rPr lang="en-US" altLang="ko-KR" dirty="0"/>
              <a:t>    ED%95%A8%EB%B6%80%EB%A1%9C-%EA%B8%8B%EB%8A%94-%EC%9D%B4%EC%9C </a:t>
            </a:r>
          </a:p>
          <a:p>
            <a:r>
              <a:rPr lang="en-US" altLang="ko-KR" dirty="0"/>
              <a:t>    %A0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http://www.dbguide.net/db.db?cmd=view&amp;boardUid=148182&amp;boardConfigUid=9&amp;cate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goryUid</a:t>
            </a:r>
            <a:r>
              <a:rPr lang="en-US" altLang="ko-KR" dirty="0"/>
              <a:t>=216&amp;boardIdx=132&amp;boardStep=1</a:t>
            </a:r>
          </a:p>
          <a:p>
            <a:endParaRPr lang="en-US" altLang="ko-KR" dirty="0"/>
          </a:p>
          <a:p>
            <a:r>
              <a:rPr lang="en-US" altLang="ko-KR" dirty="0"/>
              <a:t>- https://multifrontgarden.tistory.com/181?category=471242</a:t>
            </a:r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209549-5765-4CDB-8424-A05A2CD8D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29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7B4E0-5AC9-4F1E-B752-696C5F7DA9EB}"/>
              </a:ext>
            </a:extLst>
          </p:cNvPr>
          <p:cNvSpPr txBox="1"/>
          <p:nvPr/>
        </p:nvSpPr>
        <p:spPr>
          <a:xfrm>
            <a:off x="4027965" y="2613392"/>
            <a:ext cx="4136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bg1"/>
                </a:solidFill>
                <a:latin typeface="a타임머신" panose="02020600000000000000" pitchFamily="18" charset="-127"/>
                <a:ea typeface="a타임머신" panose="02020600000000000000" pitchFamily="18" charset="-127"/>
              </a:rPr>
              <a:t>Q &amp; A</a:t>
            </a:r>
            <a:endParaRPr lang="ko-KR" altLang="en-US" sz="10000" dirty="0">
              <a:solidFill>
                <a:schemeClr val="bg1"/>
              </a:solidFill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27ED9A-2282-430C-B803-C8C6837F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A9AB3E-C72B-492D-A6E6-2B25B02657A3}"/>
              </a:ext>
            </a:extLst>
          </p:cNvPr>
          <p:cNvSpPr/>
          <p:nvPr/>
        </p:nvSpPr>
        <p:spPr>
          <a:xfrm>
            <a:off x="10273553" y="5809129"/>
            <a:ext cx="1918447" cy="8471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5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0EF8E-9656-4E35-A5B3-DB4F26F9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734DB-C6DB-440C-BA20-5E35D664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2783D7-91E6-4338-9049-280F90147F17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37774AD-D975-4F35-A009-E96230688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45" r="91484"/>
            <a:stretch/>
          </p:blipFill>
          <p:spPr>
            <a:xfrm>
              <a:off x="0" y="812334"/>
              <a:ext cx="1038225" cy="604566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99B2A6-8A1B-4C93-AEDD-C6A588651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15"/>
            <a:stretch/>
          </p:blipFill>
          <p:spPr>
            <a:xfrm>
              <a:off x="1038224" y="0"/>
              <a:ext cx="11153775" cy="6858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7735C20-55B2-4148-9C86-5E3D8CD34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1484" b="88155"/>
            <a:stretch/>
          </p:blipFill>
          <p:spPr>
            <a:xfrm>
              <a:off x="0" y="0"/>
              <a:ext cx="1038223" cy="81233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091281-2DC0-4D49-9762-A8A4343C5D77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FB9D9-E801-481E-8812-E7126AF82E9A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5C476-ED2B-4664-9053-726B9CFB0D54}"/>
              </a:ext>
            </a:extLst>
          </p:cNvPr>
          <p:cNvSpPr txBox="1"/>
          <p:nvPr/>
        </p:nvSpPr>
        <p:spPr>
          <a:xfrm>
            <a:off x="2385029" y="3835167"/>
            <a:ext cx="87687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→</a:t>
            </a:r>
            <a:r>
              <a:rPr lang="en-US" altLang="ko-KR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 </a:t>
            </a:r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무엇인지 알아보거나</a:t>
            </a:r>
            <a:r>
              <a:rPr lang="en-US" altLang="ko-KR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, (</a:t>
            </a:r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다른 대상과</a:t>
            </a:r>
            <a:r>
              <a:rPr lang="en-US" altLang="ko-KR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) </a:t>
            </a:r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그 차이를 알아 구별하는 것</a:t>
            </a:r>
            <a:endParaRPr lang="en-US" altLang="ko-KR" sz="2300" dirty="0">
              <a:latin typeface="a신문명조" panose="02020600000000000000" pitchFamily="18" charset="-127"/>
              <a:ea typeface="a신문명조" panose="02020600000000000000" pitchFamily="18" charset="-127"/>
            </a:endParaRPr>
          </a:p>
          <a:p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→ 변별</a:t>
            </a:r>
            <a:r>
              <a:rPr lang="en-US" altLang="ko-KR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(</a:t>
            </a:r>
            <a:r>
              <a:rPr lang="ko-KR" altLang="en-US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辨別</a:t>
            </a:r>
            <a:r>
              <a:rPr lang="en-US" altLang="ko-KR" sz="2300" dirty="0">
                <a:latin typeface="a신문명조" panose="02020600000000000000" pitchFamily="18" charset="-127"/>
                <a:ea typeface="a신문명조" panose="02020600000000000000" pitchFamily="18" charset="-127"/>
              </a:rPr>
              <a:t>)</a:t>
            </a:r>
            <a:endParaRPr lang="ko-KR" altLang="en-US" sz="2300" dirty="0">
              <a:latin typeface="a신문명조" panose="02020600000000000000" pitchFamily="18" charset="-127"/>
              <a:ea typeface="a신문명조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C2263B-472C-456B-B9AE-850AC59B4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070" y="2136891"/>
            <a:ext cx="5705475" cy="112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512707-D70B-4758-A42E-60402FBD1C50}"/>
              </a:ext>
            </a:extLst>
          </p:cNvPr>
          <p:cNvSpPr txBox="1"/>
          <p:nvPr/>
        </p:nvSpPr>
        <p:spPr>
          <a:xfrm>
            <a:off x="4654960" y="2421867"/>
            <a:ext cx="1306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전자시계" panose="02020600000000000000" pitchFamily="18" charset="-127"/>
                <a:ea typeface="a전자시계" panose="02020600000000000000" pitchFamily="18" charset="-127"/>
              </a:rPr>
              <a:t>식   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5A4E9C-2D26-4217-92FD-D798B4BCA79B}"/>
              </a:ext>
            </a:extLst>
          </p:cNvPr>
          <p:cNvSpPr/>
          <p:nvPr/>
        </p:nvSpPr>
        <p:spPr>
          <a:xfrm>
            <a:off x="1959338" y="498714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a가로수" panose="02020600000000000000" pitchFamily="18" charset="-127"/>
                <a:ea typeface="a가로수" panose="02020600000000000000" pitchFamily="18" charset="-127"/>
              </a:rPr>
              <a:t>'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식별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’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의미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198F80E-1CB1-4194-B8FC-2D5F37E10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1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0EF8E-9656-4E35-A5B3-DB4F26F9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734DB-C6DB-440C-BA20-5E35D664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774AD-D975-4F35-A009-E9623068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45" r="91484"/>
          <a:stretch/>
        </p:blipFill>
        <p:spPr>
          <a:xfrm>
            <a:off x="0" y="812334"/>
            <a:ext cx="1038225" cy="6045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99B2A6-8A1B-4C93-AEDD-C6A588651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5"/>
          <a:stretch/>
        </p:blipFill>
        <p:spPr>
          <a:xfrm>
            <a:off x="1038224" y="0"/>
            <a:ext cx="1115377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735C20-55B2-4148-9C86-5E3D8CD34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484" b="88155"/>
          <a:stretch/>
        </p:blipFill>
        <p:spPr>
          <a:xfrm>
            <a:off x="0" y="0"/>
            <a:ext cx="1038223" cy="812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091281-2DC0-4D49-9762-A8A4343C5D77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FB9D9-E801-481E-8812-E7126AF82E9A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B94DC-B8CB-46A8-9D7F-22513CA41291}"/>
              </a:ext>
            </a:extLst>
          </p:cNvPr>
          <p:cNvSpPr txBox="1"/>
          <p:nvPr/>
        </p:nvSpPr>
        <p:spPr>
          <a:xfrm>
            <a:off x="3667670" y="4524102"/>
            <a:ext cx="601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개체에 대한 수많은 데이터들을 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구별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할 수 있게 </a:t>
            </a:r>
            <a:r>
              <a:rPr lang="ko-KR" altLang="en-US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특정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지어주는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5681F-6029-4FF6-9914-016A45076E46}"/>
              </a:ext>
            </a:extLst>
          </p:cNvPr>
          <p:cNvSpPr txBox="1"/>
          <p:nvPr/>
        </p:nvSpPr>
        <p:spPr>
          <a:xfrm>
            <a:off x="2917304" y="3835167"/>
            <a:ext cx="3697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a타임머신" panose="02020600000000000000" pitchFamily="18" charset="-127"/>
                <a:ea typeface="a타임머신" panose="02020600000000000000" pitchFamily="18" charset="-127"/>
              </a:rPr>
              <a:t> &gt; Data Modeling</a:t>
            </a:r>
            <a:endParaRPr lang="ko-KR" altLang="en-US" sz="3000" dirty="0">
              <a:latin typeface="a타임머신" panose="02020600000000000000" pitchFamily="18" charset="-127"/>
              <a:ea typeface="a타임머신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363F0E-4091-4D77-9C0D-7BA5EC82ACD0}"/>
              </a:ext>
            </a:extLst>
          </p:cNvPr>
          <p:cNvSpPr/>
          <p:nvPr/>
        </p:nvSpPr>
        <p:spPr>
          <a:xfrm>
            <a:off x="1959338" y="498714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'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식별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’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의미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963F7D-AF9E-4676-91AC-0E54DAB09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070" y="2136891"/>
            <a:ext cx="5705475" cy="1123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1F8414-2704-4FBB-914F-AD2978380542}"/>
              </a:ext>
            </a:extLst>
          </p:cNvPr>
          <p:cNvSpPr txBox="1"/>
          <p:nvPr/>
        </p:nvSpPr>
        <p:spPr>
          <a:xfrm>
            <a:off x="4654960" y="2421867"/>
            <a:ext cx="1306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a전자시계" panose="02020600000000000000" pitchFamily="18" charset="-127"/>
                <a:ea typeface="a전자시계" panose="02020600000000000000" pitchFamily="18" charset="-127"/>
              </a:rPr>
              <a:t>식   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2A2D6B-4379-45E2-923E-40663928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1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0EF8E-9656-4E35-A5B3-DB4F26F9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734DB-C6DB-440C-BA20-5E35D6643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774AD-D975-4F35-A009-E9623068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45" r="91484"/>
          <a:stretch/>
        </p:blipFill>
        <p:spPr>
          <a:xfrm>
            <a:off x="0" y="812334"/>
            <a:ext cx="1038225" cy="6045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99B2A6-8A1B-4C93-AEDD-C6A588651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5"/>
          <a:stretch/>
        </p:blipFill>
        <p:spPr>
          <a:xfrm>
            <a:off x="1038224" y="0"/>
            <a:ext cx="1115377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735C20-55B2-4148-9C86-5E3D8CD34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484" b="88155"/>
          <a:stretch/>
        </p:blipFill>
        <p:spPr>
          <a:xfrm>
            <a:off x="0" y="0"/>
            <a:ext cx="1038223" cy="812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091281-2DC0-4D49-9762-A8A4343C5D77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DFB9D9-E801-481E-8812-E7126AF82E9A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2322BA-8694-4D6F-8791-707616D25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" t="1326" r="1102" b="1347"/>
          <a:stretch/>
        </p:blipFill>
        <p:spPr>
          <a:xfrm>
            <a:off x="1588621" y="1710975"/>
            <a:ext cx="9825694" cy="39655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7B03B4-101E-42CB-9604-5C49747C0DCF}"/>
              </a:ext>
            </a:extLst>
          </p:cNvPr>
          <p:cNvSpPr/>
          <p:nvPr/>
        </p:nvSpPr>
        <p:spPr>
          <a:xfrm>
            <a:off x="1959338" y="498714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'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식별</a:t>
            </a:r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’ 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의미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B3E89-30E7-4158-AD8F-329CD5B3C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8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4F4B9D-EFCC-4189-BC61-7CD9082D5A6C}"/>
              </a:ext>
            </a:extLst>
          </p:cNvPr>
          <p:cNvSpPr txBox="1"/>
          <p:nvPr/>
        </p:nvSpPr>
        <p:spPr>
          <a:xfrm>
            <a:off x="2963862" y="2307640"/>
            <a:ext cx="705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시나브로M" panose="02020600000000000000" pitchFamily="18" charset="-127"/>
              <a:ea typeface="a시나브로M" panose="02020600000000000000" pitchFamily="18" charset="-127"/>
            </a:endParaRPr>
          </a:p>
          <a:p>
            <a:endParaRPr lang="en-US" altLang="ko-KR" dirty="0">
              <a:latin typeface="a시나브로M" panose="02020600000000000000" pitchFamily="18" charset="-127"/>
              <a:ea typeface="a시나브로M" panose="02020600000000000000" pitchFamily="18" charset="-127"/>
            </a:endParaRPr>
          </a:p>
          <a:p>
            <a:r>
              <a:rPr lang="ko-KR" altLang="en-US" dirty="0">
                <a:latin typeface="a시나브로M" panose="02020600000000000000" pitchFamily="18" charset="-127"/>
                <a:ea typeface="a시나브로M" panose="02020600000000000000" pitchFamily="18" charset="-127"/>
              </a:rPr>
              <a:t>조건에 맞는 </a:t>
            </a:r>
            <a:r>
              <a:rPr lang="ko-KR" altLang="en-US" dirty="0" err="1">
                <a:latin typeface="a시나브로M" panose="02020600000000000000" pitchFamily="18" charset="-127"/>
                <a:ea typeface="a시나브로M" panose="02020600000000000000" pitchFamily="18" charset="-127"/>
              </a:rPr>
              <a:t>튜플을</a:t>
            </a:r>
            <a:r>
              <a:rPr lang="ko-KR" altLang="en-US" dirty="0">
                <a:latin typeface="a시나브로M" panose="02020600000000000000" pitchFamily="18" charset="-127"/>
                <a:ea typeface="a시나브로M" panose="02020600000000000000" pitchFamily="18" charset="-127"/>
              </a:rPr>
              <a:t> 찾거나 순서대로 정렬할 때 기준이 됨</a:t>
            </a:r>
            <a:endParaRPr lang="en-US" altLang="ko-KR" dirty="0">
              <a:latin typeface="a시나브로M" panose="02020600000000000000" pitchFamily="18" charset="-127"/>
              <a:ea typeface="a시나브로M" panose="02020600000000000000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45F32C-9CBD-430E-A1F0-1149C29FF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1085"/>
              </p:ext>
            </p:extLst>
          </p:nvPr>
        </p:nvGraphicFramePr>
        <p:xfrm>
          <a:off x="1231810" y="3897435"/>
          <a:ext cx="5602818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62514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788565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090569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403844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4227765341"/>
                    </a:ext>
                  </a:extLst>
                </a:gridCol>
                <a:gridCol w="904876">
                  <a:extLst>
                    <a:ext uri="{9D8B030D-6E8A-4147-A177-3AD203B41FA5}">
                      <a16:colId xmlns:a16="http://schemas.microsoft.com/office/drawing/2014/main" val="33290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Steven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SKING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515.123.4567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Neena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NKOCHHAR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515.123.4568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206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William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WGIETZ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515.123.8181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B284179-740D-4D95-A387-2199F665DF86}"/>
              </a:ext>
            </a:extLst>
          </p:cNvPr>
          <p:cNvSpPr txBox="1"/>
          <p:nvPr/>
        </p:nvSpPr>
        <p:spPr>
          <a:xfrm>
            <a:off x="3118295" y="3518329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Employees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ED2B70-7E39-4B46-9AE0-54D290848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52133"/>
              </p:ext>
            </p:extLst>
          </p:nvPr>
        </p:nvGraphicFramePr>
        <p:xfrm>
          <a:off x="7121631" y="3902887"/>
          <a:ext cx="4549425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9584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065391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매니저번호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위치번호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Administragion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Marketing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1800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Contracting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(null)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8E75407-04C6-4C05-9383-3379B68B0B68}"/>
              </a:ext>
            </a:extLst>
          </p:cNvPr>
          <p:cNvSpPr txBox="1"/>
          <p:nvPr/>
        </p:nvSpPr>
        <p:spPr>
          <a:xfrm>
            <a:off x="8818241" y="3507846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Departments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D41933-B6C6-44EF-BFBD-BBCE22242C60}"/>
              </a:ext>
            </a:extLst>
          </p:cNvPr>
          <p:cNvSpPr/>
          <p:nvPr/>
        </p:nvSpPr>
        <p:spPr>
          <a:xfrm>
            <a:off x="1870723" y="485199"/>
            <a:ext cx="14941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1. key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개념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87BC77-9FBF-4027-8A4B-B1B8E6F7CB64}"/>
              </a:ext>
            </a:extLst>
          </p:cNvPr>
          <p:cNvSpPr/>
          <p:nvPr/>
        </p:nvSpPr>
        <p:spPr>
          <a:xfrm>
            <a:off x="3146386" y="1778383"/>
            <a:ext cx="7050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a고딕11" panose="02020600000000000000" pitchFamily="18" charset="-127"/>
                <a:ea typeface="a고딕11" panose="02020600000000000000" pitchFamily="18" charset="-127"/>
              </a:rPr>
              <a:t>다른 개체와 구분할 수 있는 유일한 값을 가지는 속성들의 부분집합</a:t>
            </a:r>
            <a:endParaRPr lang="en-US" altLang="ko-KR" b="1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03E5D-22D1-4157-B4CC-14BE194A7BF1}"/>
              </a:ext>
            </a:extLst>
          </p:cNvPr>
          <p:cNvSpPr txBox="1"/>
          <p:nvPr/>
        </p:nvSpPr>
        <p:spPr>
          <a:xfrm>
            <a:off x="2177315" y="129584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latin typeface="a로케트" panose="02020600000000000000" pitchFamily="18" charset="-127"/>
                <a:ea typeface="a로케트" panose="02020600000000000000" pitchFamily="18" charset="-127"/>
              </a:rPr>
              <a:t>“								”</a:t>
            </a:r>
            <a:endParaRPr lang="ko-KR" altLang="en-US" sz="7200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729E7D-3900-4B15-B8BF-B1B4D4A5C302}"/>
              </a:ext>
            </a:extLst>
          </p:cNvPr>
          <p:cNvSpPr/>
          <p:nvPr/>
        </p:nvSpPr>
        <p:spPr>
          <a:xfrm>
            <a:off x="1231810" y="3897435"/>
            <a:ext cx="5602818" cy="34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6E38F8-04EF-419E-AC06-2E0DCA3D6221}"/>
              </a:ext>
            </a:extLst>
          </p:cNvPr>
          <p:cNvSpPr/>
          <p:nvPr/>
        </p:nvSpPr>
        <p:spPr>
          <a:xfrm>
            <a:off x="7121631" y="3897435"/>
            <a:ext cx="4549425" cy="347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8FF0E56-436E-4805-A0FF-79CA8BD7C21A}"/>
              </a:ext>
            </a:extLst>
          </p:cNvPr>
          <p:cNvSpPr/>
          <p:nvPr/>
        </p:nvSpPr>
        <p:spPr>
          <a:xfrm>
            <a:off x="5905150" y="2240606"/>
            <a:ext cx="377505" cy="47275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070F4E-B206-40E9-9B50-7DFA4A1FF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46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98E9D-AAA5-45FF-AC66-0CCAF747EF67}"/>
              </a:ext>
            </a:extLst>
          </p:cNvPr>
          <p:cNvSpPr txBox="1"/>
          <p:nvPr/>
        </p:nvSpPr>
        <p:spPr>
          <a:xfrm>
            <a:off x="1495071" y="1149508"/>
            <a:ext cx="106341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R"/>
            </a:pPr>
            <a:r>
              <a:rPr lang="ko-KR" altLang="en-US" b="1" dirty="0" err="1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후보키</a:t>
            </a:r>
            <a:r>
              <a:rPr lang="ko-KR" altLang="en-US" b="1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b="1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(Candidate Key)</a:t>
            </a:r>
          </a:p>
          <a:p>
            <a:endParaRPr lang="en-US" altLang="ko-KR" sz="1000" b="1" dirty="0"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r>
              <a:rPr lang="en-US" altLang="ko-KR" b="1" dirty="0">
                <a:latin typeface="a고딕11" panose="02020600000000000000" pitchFamily="18" charset="-127"/>
                <a:ea typeface="a고딕11" panose="02020600000000000000" pitchFamily="18" charset="-127"/>
              </a:rPr>
              <a:t>- </a:t>
            </a:r>
            <a:r>
              <a:rPr lang="en-US" altLang="ko-KR" b="1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유일성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과 </a:t>
            </a:r>
            <a:r>
              <a:rPr lang="ko-KR" altLang="en-US" b="1" dirty="0">
                <a:solidFill>
                  <a:srgbClr val="FF0000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최소성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을 만족하는 속성들의 부분집합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하나의 릴레이션 안에는 반드시 하나 이상의 후보키가 존재함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ex) Employees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테이블의 사원번호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Departments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테이블의 부서번호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부서이름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         *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사원번호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+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이름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사원번호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+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부서번호는 최소성을 만족하지 않으므로 후보키가 될 수 없음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DE0C5D8-A9DC-4EF1-ABAC-380D7A957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243030"/>
              </p:ext>
            </p:extLst>
          </p:nvPr>
        </p:nvGraphicFramePr>
        <p:xfrm>
          <a:off x="1293211" y="4146928"/>
          <a:ext cx="5602818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6992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4227765341"/>
                    </a:ext>
                  </a:extLst>
                </a:gridCol>
                <a:gridCol w="904876">
                  <a:extLst>
                    <a:ext uri="{9D8B030D-6E8A-4147-A177-3AD203B41FA5}">
                      <a16:colId xmlns:a16="http://schemas.microsoft.com/office/drawing/2014/main" val="33290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Steven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SKING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515.123.4567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Neena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NKOCHHAR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515.123.4568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206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William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WGIETZ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515.123.8181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9DC9B6B-350A-4A4E-8B29-CF4FA9B11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32680"/>
              </p:ext>
            </p:extLst>
          </p:nvPr>
        </p:nvGraphicFramePr>
        <p:xfrm>
          <a:off x="7159808" y="4146928"/>
          <a:ext cx="4549425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9584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065391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매니저번호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위치번호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Administragion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Marketing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1800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Contracting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(null)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6F99E8D-33E4-4644-B04A-9BA1BB539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368831"/>
              </p:ext>
            </p:extLst>
          </p:nvPr>
        </p:nvGraphicFramePr>
        <p:xfrm>
          <a:off x="1293211" y="4146928"/>
          <a:ext cx="903112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3584770260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C000"/>
                      </a:solidFill>
                      <a:prstDash val="solid"/>
                    </a:lnL>
                    <a:lnR w="19050" cmpd="sng">
                      <a:solidFill>
                        <a:srgbClr val="FFC000"/>
                      </a:solidFill>
                      <a:prstDash val="solid"/>
                    </a:lnR>
                    <a:lnT w="19050" cmpd="sng">
                      <a:solidFill>
                        <a:srgbClr val="FFC000"/>
                      </a:solidFill>
                      <a:prstDash val="solid"/>
                    </a:lnT>
                    <a:lnB w="19050" cmpd="sng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4759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2AD4F5F-0E98-48AA-8B6A-69FB26A18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822367"/>
              </p:ext>
            </p:extLst>
          </p:nvPr>
        </p:nvGraphicFramePr>
        <p:xfrm>
          <a:off x="7159808" y="4146928"/>
          <a:ext cx="903112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3584770260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C000"/>
                      </a:solidFill>
                      <a:prstDash val="solid"/>
                    </a:lnL>
                    <a:lnR w="19050" cmpd="sng">
                      <a:solidFill>
                        <a:srgbClr val="FFC000"/>
                      </a:solidFill>
                      <a:prstDash val="solid"/>
                    </a:lnR>
                    <a:lnT w="19050" cmpd="sng">
                      <a:solidFill>
                        <a:srgbClr val="FFC000"/>
                      </a:solidFill>
                      <a:prstDash val="solid"/>
                    </a:lnT>
                    <a:lnB w="19050" cmpd="sng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4759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B957547-381F-4CE6-BE38-8FFCFA85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26857"/>
              </p:ext>
            </p:extLst>
          </p:nvPr>
        </p:nvGraphicFramePr>
        <p:xfrm>
          <a:off x="8062919" y="4146928"/>
          <a:ext cx="1399823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99823">
                  <a:extLst>
                    <a:ext uri="{9D8B030D-6E8A-4147-A177-3AD203B41FA5}">
                      <a16:colId xmlns:a16="http://schemas.microsoft.com/office/drawing/2014/main" val="3584770260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C000"/>
                      </a:solidFill>
                      <a:prstDash val="solid"/>
                    </a:lnL>
                    <a:lnR w="19050" cmpd="sng">
                      <a:solidFill>
                        <a:srgbClr val="FFC000"/>
                      </a:solidFill>
                      <a:prstDash val="solid"/>
                    </a:lnR>
                    <a:lnT w="19050" cmpd="sng">
                      <a:solidFill>
                        <a:srgbClr val="FFC000"/>
                      </a:solidFill>
                      <a:prstDash val="solid"/>
                    </a:lnT>
                    <a:lnB w="19050" cmpd="sng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4759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D8DC85-EA1E-4665-BB3F-73029A0FF3E7}"/>
              </a:ext>
            </a:extLst>
          </p:cNvPr>
          <p:cNvSpPr/>
          <p:nvPr/>
        </p:nvSpPr>
        <p:spPr>
          <a:xfrm>
            <a:off x="1870723" y="485199"/>
            <a:ext cx="153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2. key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952BA-41BF-4203-96F5-DE7141221F6C}"/>
              </a:ext>
            </a:extLst>
          </p:cNvPr>
          <p:cNvSpPr txBox="1"/>
          <p:nvPr/>
        </p:nvSpPr>
        <p:spPr>
          <a:xfrm>
            <a:off x="3270473" y="3750674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Employees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B6898-C886-4831-B9DC-0E415DBB123C}"/>
              </a:ext>
            </a:extLst>
          </p:cNvPr>
          <p:cNvSpPr txBox="1"/>
          <p:nvPr/>
        </p:nvSpPr>
        <p:spPr>
          <a:xfrm>
            <a:off x="8752305" y="3739434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Departments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825B15-1222-4189-8AD5-3495D731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3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E0A1B-5CC3-411E-AEA9-D4DEBB9BD98A}"/>
              </a:ext>
            </a:extLst>
          </p:cNvPr>
          <p:cNvSpPr txBox="1"/>
          <p:nvPr/>
        </p:nvSpPr>
        <p:spPr>
          <a:xfrm>
            <a:off x="1549453" y="868640"/>
            <a:ext cx="106341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 err="1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기본키</a:t>
            </a:r>
            <a:r>
              <a:rPr lang="ko-KR" altLang="en-US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(Primary</a:t>
            </a:r>
            <a:r>
              <a:rPr lang="ko-KR" altLang="en-US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Key)</a:t>
            </a:r>
          </a:p>
          <a:p>
            <a:pPr marL="342900" indent="-342900">
              <a:buAutoNum type="arabicParenR" startAt="2"/>
            </a:pPr>
            <a:endParaRPr lang="en-US" altLang="ko-KR" sz="1000" dirty="0">
              <a:highlight>
                <a:srgbClr val="FFFF00"/>
              </a:highlight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후보키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 중에서 선택한 주 키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→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Main Key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Null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값을 가질 수 없으며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동일한 값이 중복되어 저장될 수 없음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R" startAt="3"/>
            </a:pPr>
            <a:r>
              <a:rPr lang="ko-KR" altLang="en-US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대체키 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(Alternate Key)</a:t>
            </a:r>
          </a:p>
          <a:p>
            <a:pPr marL="342900" indent="-342900">
              <a:buAutoNum type="arabicParenR" startAt="3"/>
            </a:pPr>
            <a:endParaRPr lang="en-US" altLang="ko-KR" sz="1000" dirty="0">
              <a:highlight>
                <a:srgbClr val="FFFF00"/>
              </a:highlight>
              <a:latin typeface="a로케트" panose="02020600000000000000" pitchFamily="18" charset="-127"/>
              <a:ea typeface="a로케트" panose="02020600000000000000" pitchFamily="18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후보키가 둘 이상일 때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기본키를 제외한 나머지 </a:t>
            </a:r>
            <a:r>
              <a:rPr lang="ko-KR" altLang="en-US" dirty="0" err="1">
                <a:latin typeface="a고딕11" panose="02020600000000000000" pitchFamily="18" charset="-127"/>
                <a:ea typeface="a고딕11" panose="02020600000000000000" pitchFamily="18" charset="-127"/>
              </a:rPr>
              <a:t>후보키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3FFC40-4CF9-40BC-8FC7-78A3E431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09792"/>
              </p:ext>
            </p:extLst>
          </p:nvPr>
        </p:nvGraphicFramePr>
        <p:xfrm>
          <a:off x="1294701" y="4152990"/>
          <a:ext cx="5602818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6992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4227765341"/>
                    </a:ext>
                  </a:extLst>
                </a:gridCol>
                <a:gridCol w="904876">
                  <a:extLst>
                    <a:ext uri="{9D8B030D-6E8A-4147-A177-3AD203B41FA5}">
                      <a16:colId xmlns:a16="http://schemas.microsoft.com/office/drawing/2014/main" val="33290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Steven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SKING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515.123.4567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Neena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NKOCHHAR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515.123.4568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206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William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WGIETZ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515.123.8181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1D8FCEB-B6D8-4F6B-9732-9661DB80D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48762"/>
              </p:ext>
            </p:extLst>
          </p:nvPr>
        </p:nvGraphicFramePr>
        <p:xfrm>
          <a:off x="7161298" y="4152990"/>
          <a:ext cx="4549425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9584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065391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매니저번호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위치번호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Administragion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Marketing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1800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Contracting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(null)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07194F2-5E28-4A4D-AB34-14BCBE1BC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68674"/>
              </p:ext>
            </p:extLst>
          </p:nvPr>
        </p:nvGraphicFramePr>
        <p:xfrm>
          <a:off x="1294702" y="4149430"/>
          <a:ext cx="903112" cy="1862667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3042094279"/>
                    </a:ext>
                  </a:extLst>
                </a:gridCol>
              </a:tblGrid>
              <a:tr h="186266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olid"/>
                    </a:lnL>
                    <a:lnR w="19050" cmpd="sng">
                      <a:solidFill>
                        <a:srgbClr val="FF0000"/>
                      </a:solidFill>
                      <a:prstDash val="solid"/>
                    </a:lnR>
                    <a:lnT w="19050" cmpd="sng">
                      <a:solidFill>
                        <a:srgbClr val="FF0000"/>
                      </a:solidFill>
                      <a:prstDash val="solid"/>
                    </a:lnT>
                    <a:lnB w="1905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13767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84B79F-15AB-4E39-A10C-C8EE0C04E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44051"/>
              </p:ext>
            </p:extLst>
          </p:nvPr>
        </p:nvGraphicFramePr>
        <p:xfrm>
          <a:off x="7161299" y="4149431"/>
          <a:ext cx="903112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4210534013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olid"/>
                    </a:lnL>
                    <a:lnR w="19050" cmpd="sng">
                      <a:solidFill>
                        <a:srgbClr val="FF0000"/>
                      </a:solidFill>
                      <a:prstDash val="solid"/>
                    </a:lnR>
                    <a:lnT w="19050" cmpd="sng">
                      <a:solidFill>
                        <a:srgbClr val="FF0000"/>
                      </a:solidFill>
                      <a:prstDash val="solid"/>
                    </a:lnT>
                    <a:lnB w="1905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847883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742A862-7AC3-4E5C-A5C0-5900BDBCE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83007"/>
              </p:ext>
            </p:extLst>
          </p:nvPr>
        </p:nvGraphicFramePr>
        <p:xfrm>
          <a:off x="8086988" y="4149431"/>
          <a:ext cx="1501423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01423">
                  <a:extLst>
                    <a:ext uri="{9D8B030D-6E8A-4147-A177-3AD203B41FA5}">
                      <a16:colId xmlns:a16="http://schemas.microsoft.com/office/drawing/2014/main" val="3709559257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0070C0"/>
                      </a:solidFill>
                      <a:prstDash val="solid"/>
                    </a:lnL>
                    <a:lnR w="19050" cmpd="sng">
                      <a:solidFill>
                        <a:srgbClr val="0070C0"/>
                      </a:solidFill>
                      <a:prstDash val="solid"/>
                    </a:lnR>
                    <a:lnT w="19050" cmpd="sng">
                      <a:solidFill>
                        <a:srgbClr val="0070C0"/>
                      </a:solidFill>
                      <a:prstDash val="solid"/>
                    </a:lnT>
                    <a:lnB w="19050" cmpd="sng">
                      <a:solidFill>
                        <a:srgbClr val="0070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60590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ABE93E-C170-45DE-87EF-651E5850B9D3}"/>
              </a:ext>
            </a:extLst>
          </p:cNvPr>
          <p:cNvSpPr/>
          <p:nvPr/>
        </p:nvSpPr>
        <p:spPr>
          <a:xfrm>
            <a:off x="1870723" y="485199"/>
            <a:ext cx="153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2. key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C470F-A977-4802-9D78-868DC4EDC4AA}"/>
              </a:ext>
            </a:extLst>
          </p:cNvPr>
          <p:cNvSpPr txBox="1"/>
          <p:nvPr/>
        </p:nvSpPr>
        <p:spPr>
          <a:xfrm>
            <a:off x="3270473" y="3792619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Employees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1CDD31-9A06-49E1-9889-6FBAECE3BE16}"/>
              </a:ext>
            </a:extLst>
          </p:cNvPr>
          <p:cNvSpPr txBox="1"/>
          <p:nvPr/>
        </p:nvSpPr>
        <p:spPr>
          <a:xfrm>
            <a:off x="8752305" y="3781379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Departments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C391EB-EFCB-430A-B0D5-0CF9AFB5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FE84D-DDA2-4235-85C9-D75E10D1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DA964-F7AD-499B-B6BF-4FA939A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AFE60-F411-41D9-97B1-B1383D47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20669C-A4E8-4E06-8AD7-99D7963B6F4E}"/>
              </a:ext>
            </a:extLst>
          </p:cNvPr>
          <p:cNvSpPr/>
          <p:nvPr/>
        </p:nvSpPr>
        <p:spPr>
          <a:xfrm>
            <a:off x="1778466" y="503339"/>
            <a:ext cx="3372374" cy="308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ED82D-56A8-4741-8F1D-3371D6CB8C04}"/>
              </a:ext>
            </a:extLst>
          </p:cNvPr>
          <p:cNvSpPr/>
          <p:nvPr/>
        </p:nvSpPr>
        <p:spPr>
          <a:xfrm>
            <a:off x="1350628" y="1825625"/>
            <a:ext cx="10301680" cy="37362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514F6-7350-4787-AA71-4FF30B7F5B5B}"/>
              </a:ext>
            </a:extLst>
          </p:cNvPr>
          <p:cNvSpPr txBox="1"/>
          <p:nvPr/>
        </p:nvSpPr>
        <p:spPr>
          <a:xfrm>
            <a:off x="1530600" y="785601"/>
            <a:ext cx="10634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R" startAt="4"/>
            </a:pPr>
            <a:r>
              <a:rPr lang="ko-KR" altLang="en-US" dirty="0" err="1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슈퍼키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(Super</a:t>
            </a:r>
            <a:r>
              <a:rPr lang="ko-KR" altLang="en-US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Key)</a:t>
            </a:r>
          </a:p>
          <a:p>
            <a:pPr marL="342900" indent="-342900">
              <a:buAutoNum type="arabicParenR" startAt="4"/>
            </a:pPr>
            <a:endParaRPr lang="en-US" altLang="ko-KR" sz="1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유일성은 충족하나 최소성은 충족하지 못하는 속성들의 집합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ex) Employee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테이블의 사원번호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+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이름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사원번호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+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부서번호 등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342900" indent="-342900">
              <a:buAutoNum type="arabicParenR" startAt="5"/>
            </a:pPr>
            <a:r>
              <a:rPr lang="ko-KR" altLang="en-US" dirty="0" err="1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외래키</a:t>
            </a:r>
            <a:r>
              <a:rPr lang="en-US" altLang="ko-KR" dirty="0">
                <a:highlight>
                  <a:srgbClr val="FFFF00"/>
                </a:highlight>
                <a:latin typeface="a로케트" panose="02020600000000000000" pitchFamily="18" charset="-127"/>
                <a:ea typeface="a로케트" panose="02020600000000000000" pitchFamily="18" charset="-127"/>
              </a:rPr>
              <a:t>(Foreign Key)</a:t>
            </a:r>
          </a:p>
          <a:p>
            <a:pPr marL="342900" indent="-342900">
              <a:buAutoNum type="arabicParenR" startAt="5"/>
            </a:pPr>
            <a:endParaRPr lang="en-US" altLang="ko-KR" sz="1000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다른 릴레이션의 기본키에 대응하는 키</a:t>
            </a:r>
            <a:endParaRPr lang="en-US" altLang="ko-KR" dirty="0"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참조 릴레이션의 기본키에 없는 값은 입력할 수 없음 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(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단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, Null </a:t>
            </a:r>
            <a:r>
              <a:rPr lang="ko-KR" altLang="en-US" dirty="0">
                <a:latin typeface="a고딕11" panose="02020600000000000000" pitchFamily="18" charset="-127"/>
                <a:ea typeface="a고딕11" panose="02020600000000000000" pitchFamily="18" charset="-127"/>
              </a:rPr>
              <a:t>값은 허용됨</a:t>
            </a:r>
            <a:r>
              <a:rPr lang="en-US" altLang="ko-KR" dirty="0">
                <a:latin typeface="a고딕11" panose="02020600000000000000" pitchFamily="18" charset="-127"/>
                <a:ea typeface="a고딕11" panose="02020600000000000000" pitchFamily="18" charset="-127"/>
              </a:rPr>
              <a:t>)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B79CC90-4A62-45D6-A548-D499F37C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18576"/>
              </p:ext>
            </p:extLst>
          </p:nvPr>
        </p:nvGraphicFramePr>
        <p:xfrm>
          <a:off x="1342239" y="4199401"/>
          <a:ext cx="5602818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06992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4227765341"/>
                    </a:ext>
                  </a:extLst>
                </a:gridCol>
                <a:gridCol w="904876">
                  <a:extLst>
                    <a:ext uri="{9D8B030D-6E8A-4147-A177-3AD203B41FA5}">
                      <a16:colId xmlns:a16="http://schemas.microsoft.com/office/drawing/2014/main" val="33290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사원번호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전화번호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Steven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SKING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515.123.4567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Neena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NKOCHHAR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515.123.4568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206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William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WGIETZ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515.123.8181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42C3187-B3F6-46D5-829F-7662BBFD1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98100"/>
              </p:ext>
            </p:extLst>
          </p:nvPr>
        </p:nvGraphicFramePr>
        <p:xfrm>
          <a:off x="7218079" y="4206162"/>
          <a:ext cx="4549425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9584">
                  <a:extLst>
                    <a:ext uri="{9D8B030D-6E8A-4147-A177-3AD203B41FA5}">
                      <a16:colId xmlns:a16="http://schemas.microsoft.com/office/drawing/2014/main" val="393904568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79016517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689706507"/>
                    </a:ext>
                  </a:extLst>
                </a:gridCol>
                <a:gridCol w="1065391">
                  <a:extLst>
                    <a:ext uri="{9D8B030D-6E8A-4147-A177-3AD203B41FA5}">
                      <a16:colId xmlns:a16="http://schemas.microsoft.com/office/drawing/2014/main" val="609517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부서이름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매니저번호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위치번호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63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 err="1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Administragion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95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Marketing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201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1800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57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…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35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190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Contracting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(null)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a고딕11" panose="02020600000000000000" pitchFamily="18" charset="-127"/>
                          <a:ea typeface="a고딕11" panose="02020600000000000000" pitchFamily="18" charset="-127"/>
                        </a:rPr>
                        <a:t>1700</a:t>
                      </a:r>
                      <a:endParaRPr lang="ko-KR" altLang="en-US" sz="1300" dirty="0">
                        <a:latin typeface="a고딕11" panose="02020600000000000000" pitchFamily="18" charset="-127"/>
                        <a:ea typeface="a고딕11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387137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2B15EC3-2EAC-4970-8F9B-0285BFF15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70888"/>
              </p:ext>
            </p:extLst>
          </p:nvPr>
        </p:nvGraphicFramePr>
        <p:xfrm>
          <a:off x="7218080" y="4202603"/>
          <a:ext cx="903112" cy="1854200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4210534013"/>
                    </a:ext>
                  </a:extLst>
                </a:gridCol>
              </a:tblGrid>
              <a:tr h="18542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FF0000"/>
                      </a:solidFill>
                      <a:prstDash val="solid"/>
                    </a:lnL>
                    <a:lnR w="19050" cmpd="sng">
                      <a:solidFill>
                        <a:srgbClr val="FF0000"/>
                      </a:solidFill>
                      <a:prstDash val="solid"/>
                    </a:lnR>
                    <a:lnT w="19050" cmpd="sng">
                      <a:solidFill>
                        <a:srgbClr val="FF0000"/>
                      </a:solidFill>
                      <a:prstDash val="solid"/>
                    </a:lnT>
                    <a:lnB w="1905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84788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A55E5A-AF60-4B93-8CDA-CDD9798FC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88510"/>
              </p:ext>
            </p:extLst>
          </p:nvPr>
        </p:nvGraphicFramePr>
        <p:xfrm>
          <a:off x="6041945" y="4199400"/>
          <a:ext cx="903112" cy="1850642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03112">
                  <a:extLst>
                    <a:ext uri="{9D8B030D-6E8A-4147-A177-3AD203B41FA5}">
                      <a16:colId xmlns:a16="http://schemas.microsoft.com/office/drawing/2014/main" val="2162954216"/>
                    </a:ext>
                  </a:extLst>
                </a:gridCol>
              </a:tblGrid>
              <a:tr h="18506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mpd="sng">
                      <a:solidFill>
                        <a:srgbClr val="00B050"/>
                      </a:solidFill>
                      <a:prstDash val="solid"/>
                    </a:lnL>
                    <a:lnR w="19050" cmpd="sng">
                      <a:solidFill>
                        <a:srgbClr val="00B050"/>
                      </a:solidFill>
                      <a:prstDash val="solid"/>
                    </a:lnR>
                    <a:lnT w="19050" cmpd="sng">
                      <a:solidFill>
                        <a:srgbClr val="00B050"/>
                      </a:solidFill>
                      <a:prstDash val="solid"/>
                    </a:lnT>
                    <a:lnB w="19050" cmpd="sng">
                      <a:solidFill>
                        <a:srgbClr val="00B0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29596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EC2890-44AE-4C60-A308-53B09CDABF59}"/>
              </a:ext>
            </a:extLst>
          </p:cNvPr>
          <p:cNvSpPr/>
          <p:nvPr/>
        </p:nvSpPr>
        <p:spPr>
          <a:xfrm>
            <a:off x="1870723" y="485199"/>
            <a:ext cx="153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2. key</a:t>
            </a:r>
            <a:r>
              <a:rPr lang="ko-KR" altLang="en-US" sz="1600" dirty="0">
                <a:latin typeface="a가로수" panose="02020600000000000000" pitchFamily="18" charset="-127"/>
                <a:ea typeface="a가로수" panose="02020600000000000000" pitchFamily="18" charset="-127"/>
              </a:rPr>
              <a:t>의 종류</a:t>
            </a:r>
            <a:endParaRPr lang="en-US" altLang="ko-KR" sz="1600" dirty="0">
              <a:latin typeface="a가로수" panose="02020600000000000000" pitchFamily="18" charset="-127"/>
              <a:ea typeface="a가로수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7AA17-C013-4AFE-A6F3-59062154A201}"/>
              </a:ext>
            </a:extLst>
          </p:cNvPr>
          <p:cNvSpPr txBox="1"/>
          <p:nvPr/>
        </p:nvSpPr>
        <p:spPr>
          <a:xfrm>
            <a:off x="3363997" y="3825824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Employees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68D39-7B04-4502-8816-F5C4408A0F21}"/>
              </a:ext>
            </a:extLst>
          </p:cNvPr>
          <p:cNvSpPr txBox="1"/>
          <p:nvPr/>
        </p:nvSpPr>
        <p:spPr>
          <a:xfrm>
            <a:off x="8636958" y="3821345"/>
            <a:ext cx="2765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둥근헤드" panose="02020600000000000000" pitchFamily="18" charset="-127"/>
                <a:ea typeface="a둥근헤드" panose="02020600000000000000" pitchFamily="18" charset="-127"/>
              </a:rPr>
              <a:t>Departments</a:t>
            </a:r>
            <a:endParaRPr lang="ko-KR" altLang="en-US" sz="1500" dirty="0">
              <a:latin typeface="a둥근헤드" panose="02020600000000000000" pitchFamily="18" charset="-127"/>
              <a:ea typeface="a둥근헤드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D0082E-9AC9-4A6D-A604-4549C5AF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5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1083</Words>
  <Application>Microsoft Office PowerPoint</Application>
  <PresentationFormat>와이드스크린</PresentationFormat>
  <Paragraphs>417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7" baseType="lpstr">
      <vt:lpstr>a가로수</vt:lpstr>
      <vt:lpstr>a가시고기B</vt:lpstr>
      <vt:lpstr>a가시고기L</vt:lpstr>
      <vt:lpstr>a고딕11</vt:lpstr>
      <vt:lpstr>a고딕12</vt:lpstr>
      <vt:lpstr>a고딕13</vt:lpstr>
      <vt:lpstr>a뉴고딕L</vt:lpstr>
      <vt:lpstr>a둥근헤드</vt:lpstr>
      <vt:lpstr>a로케트</vt:lpstr>
      <vt:lpstr>a시나브로L</vt:lpstr>
      <vt:lpstr>a시나브로M</vt:lpstr>
      <vt:lpstr>a신문명조</vt:lpstr>
      <vt:lpstr>a옛추억L</vt:lpstr>
      <vt:lpstr>a전자시계</vt:lpstr>
      <vt:lpstr>a타이틀고딕4</vt:lpstr>
      <vt:lpstr>a타임머신</vt:lpstr>
      <vt:lpstr>맑은 고딕</vt:lpstr>
      <vt:lpstr>Arial</vt:lpstr>
      <vt:lpstr>Shonar Bangla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현정</dc:creator>
  <cp:lastModifiedBy>Administrator</cp:lastModifiedBy>
  <cp:revision>73</cp:revision>
  <dcterms:created xsi:type="dcterms:W3CDTF">2019-03-03T04:40:48Z</dcterms:created>
  <dcterms:modified xsi:type="dcterms:W3CDTF">2019-03-06T04:06:36Z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